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61" r:id="rId3"/>
    <p:sldId id="257"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727C0728-BFBA-4018-A895-7E45D940962F}">
          <p14:sldIdLst>
            <p14:sldId id="256"/>
          </p14:sldIdLst>
        </p14:section>
        <p14:section name="COURSE CONTENT" id="{F4927CBE-FA17-46D1-BAAE-887D0AF2CCBF}">
          <p14:sldIdLst>
            <p14:sldId id="261"/>
            <p14:sldId id="257"/>
            <p14:sldId id="262"/>
            <p14:sldId id="263"/>
            <p14:sldId id="264"/>
            <p14:sldId id="265"/>
            <p14:sldId id="266"/>
            <p14:sldId id="267"/>
            <p14:sldId id="268"/>
            <p14:sldId id="269"/>
            <p14:sldId id="270"/>
            <p14:sldId id="271"/>
            <p14:sldId id="272"/>
            <p14:sldId id="273"/>
            <p14:sldId id="274"/>
            <p14:sldId id="275"/>
            <p14:sldId id="276"/>
            <p14:sldId id="277"/>
            <p14:sldId id="278"/>
            <p14:sldId id="279"/>
            <p14:sldId id="280"/>
            <p14:sldId id="281"/>
          </p14:sldIdLst>
        </p14:section>
        <p14:section name="REFERENCE" id="{82098E28-DACF-4424-86A1-E861B2DCC6FF}">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F7F7"/>
    <a:srgbClr val="008FD5"/>
    <a:srgbClr val="558FD5"/>
    <a:srgbClr val="0079B8"/>
    <a:srgbClr val="0081BD"/>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576" y="-1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A66EB5-46E8-1940-AC05-B676D5B63EA4}" type="datetimeFigureOut">
              <a:rPr lang="en-US" smtClean="0"/>
              <a:t>3/9/15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629ABD-529B-1049-80AD-C556D2E12850}" type="slidenum">
              <a:rPr lang="en-US" smtClean="0"/>
              <a:t>‹#›</a:t>
            </a:fld>
            <a:endParaRPr lang="en-US"/>
          </a:p>
        </p:txBody>
      </p:sp>
    </p:spTree>
    <p:extLst>
      <p:ext uri="{BB962C8B-B14F-4D97-AF65-F5344CB8AC3E}">
        <p14:creationId xmlns:p14="http://schemas.microsoft.com/office/powerpoint/2010/main" val="9764483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 Id="rId3" Type="http://schemas.openxmlformats.org/officeDocument/2006/relationships/hyperlink" Target="http://compnetworking.about.com/library/glossary/bldef-lan.htm"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 Id="rId3" Type="http://schemas.openxmlformats.org/officeDocument/2006/relationships/hyperlink" Target="http://compnetworking.about.com/library/glossary/bldef-lan.htm"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F121D3D5-4A4E-461D-849D-511172E0B846}" type="slidenum">
              <a:rPr lang="en-US" smtClean="0"/>
              <a:pPr/>
              <a:t>6</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17</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18</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19</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20</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21</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22</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23</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BCD6536A-DA25-4ECB-ADC4-6B197765572E}" type="slidenum">
              <a:rPr lang="en-US" smtClean="0"/>
              <a:pPr/>
              <a:t>7</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A823242-7500-4FAF-A6E3-E71FBF63C67D}" type="slidenum">
              <a:rPr lang="en-US" smtClean="0"/>
              <a:pPr/>
              <a:t>8</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6FD684D3-4FC4-4AAC-8736-6E370F2CCF2F}" type="slidenum">
              <a:rPr lang="en-US" smtClean="0"/>
              <a:pPr/>
              <a:t>9</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10</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a:buChar char="•"/>
            </a:pPr>
            <a:r>
              <a:rPr lang="en-US" dirty="0" smtClean="0"/>
              <a:t>Wizard Features</a:t>
            </a:r>
          </a:p>
          <a:p>
            <a:pPr>
              <a:buFont typeface="Arial"/>
              <a:buChar char="•"/>
            </a:pPr>
            <a:r>
              <a:rPr lang="en-US" dirty="0" smtClean="0"/>
              <a:t>Topology Generator</a:t>
            </a:r>
          </a:p>
          <a:p>
            <a:pPr>
              <a:buFont typeface="Arial"/>
              <a:buChar char="•"/>
            </a:pPr>
            <a:r>
              <a:rPr lang="en-US" dirty="0" smtClean="0"/>
              <a:t>Network Tools</a:t>
            </a:r>
          </a:p>
          <a:p>
            <a:pPr>
              <a:buFont typeface="Arial"/>
              <a:buChar char="•"/>
            </a:pPr>
            <a:r>
              <a:rPr lang="en-US" dirty="0" smtClean="0"/>
              <a:t>Security Assessment</a:t>
            </a:r>
          </a:p>
          <a:p>
            <a:pPr>
              <a:buFont typeface="Arial"/>
              <a:buChar char="•"/>
            </a:pPr>
            <a:r>
              <a:rPr lang="en-US" dirty="0" smtClean="0"/>
              <a:t>Report</a:t>
            </a:r>
          </a:p>
          <a:p>
            <a:pPr>
              <a:buFont typeface="Arial"/>
              <a:buChar char="•"/>
            </a:pPr>
            <a:r>
              <a:rPr lang="en-US" dirty="0" smtClean="0"/>
              <a:t>Listen</a:t>
            </a:r>
          </a:p>
          <a:p>
            <a:endParaRPr lang="en-US"/>
          </a:p>
        </p:txBody>
      </p:sp>
      <p:sp>
        <p:nvSpPr>
          <p:cNvPr id="4" name="Slide Number Placeholder 3"/>
          <p:cNvSpPr>
            <a:spLocks noGrp="1"/>
          </p:cNvSpPr>
          <p:nvPr>
            <p:ph type="sldNum" sz="quarter" idx="10"/>
          </p:nvPr>
        </p:nvSpPr>
        <p:spPr/>
        <p:txBody>
          <a:bodyPr/>
          <a:lstStyle/>
          <a:p>
            <a:pPr>
              <a:defRPr/>
            </a:pPr>
            <a:fld id="{C97A6DE5-D79B-4BEB-82F3-61C689EB17BE}" type="slidenum">
              <a:rPr lang="en-US"/>
              <a:pPr>
                <a:defRPr/>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14</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r>
              <a:rPr lang="en-US" sz="1200" b="1" kern="1200" dirty="0" smtClean="0">
                <a:solidFill>
                  <a:schemeClr val="tx1"/>
                </a:solidFill>
                <a:latin typeface="Arial" pitchFamily="34" charset="0"/>
                <a:ea typeface="+mn-ea"/>
                <a:cs typeface="+mn-cs"/>
              </a:rPr>
              <a:t>The Network Administrator</a:t>
            </a:r>
          </a:p>
          <a:p>
            <a:r>
              <a:rPr lang="en-US" sz="1200" kern="1200" dirty="0" smtClean="0">
                <a:solidFill>
                  <a:schemeClr val="tx1"/>
                </a:solidFill>
                <a:latin typeface="Arial" pitchFamily="34" charset="0"/>
                <a:ea typeface="+mn-ea"/>
                <a:cs typeface="+mn-cs"/>
              </a:rPr>
              <a:t>In general, network administrators configure and manage </a:t>
            </a:r>
            <a:r>
              <a:rPr lang="en-US" sz="1200" kern="1200" dirty="0" smtClean="0">
                <a:solidFill>
                  <a:schemeClr val="tx1"/>
                </a:solidFill>
                <a:latin typeface="Arial" pitchFamily="34" charset="0"/>
                <a:ea typeface="+mn-ea"/>
                <a:cs typeface="+mn-cs"/>
                <a:hlinkClick r:id="rId3"/>
              </a:rPr>
              <a:t>LANs</a:t>
            </a:r>
            <a:r>
              <a:rPr lang="en-US" sz="1200" kern="1200" dirty="0" smtClean="0">
                <a:solidFill>
                  <a:schemeClr val="tx1"/>
                </a:solidFill>
                <a:latin typeface="Arial" pitchFamily="34" charset="0"/>
                <a:ea typeface="+mn-ea"/>
                <a:cs typeface="+mn-cs"/>
              </a:rPr>
              <a:t> and sometimes WANs. The job descriptions for administrators can be detailed and sometimes downright intimidating! Consider the following description that, although fictitious, represents a fairly typical posting: </a:t>
            </a:r>
          </a:p>
          <a:p>
            <a:r>
              <a:rPr lang="en-US" sz="1200" b="1" kern="1200" dirty="0" smtClean="0">
                <a:solidFill>
                  <a:schemeClr val="tx1"/>
                </a:solidFill>
                <a:latin typeface="Arial" pitchFamily="34" charset="0"/>
                <a:ea typeface="+mn-ea"/>
                <a:cs typeface="+mn-cs"/>
              </a:rPr>
              <a:t>NETWORK ADMINISTRATOR - HOBO COMPUTING</a:t>
            </a:r>
            <a:r>
              <a:rPr lang="en-US" sz="1200" kern="1200" dirty="0" smtClean="0">
                <a:solidFill>
                  <a:schemeClr val="tx1"/>
                </a:solidFill>
                <a:latin typeface="Arial" pitchFamily="34" charset="0"/>
                <a:ea typeface="+mn-ea"/>
                <a:cs typeface="+mn-cs"/>
              </a:rPr>
              <a:t> </a:t>
            </a:r>
            <a:br>
              <a:rPr lang="en-US" sz="1200" kern="1200" dirty="0" smtClean="0">
                <a:solidFill>
                  <a:schemeClr val="tx1"/>
                </a:solidFill>
                <a:latin typeface="Arial" pitchFamily="34" charset="0"/>
                <a:ea typeface="+mn-ea"/>
                <a:cs typeface="+mn-cs"/>
              </a:rPr>
            </a:br>
            <a:r>
              <a:rPr lang="en-US" sz="1200" kern="1200" dirty="0" smtClean="0">
                <a:solidFill>
                  <a:schemeClr val="tx1"/>
                </a:solidFill>
                <a:latin typeface="Arial" pitchFamily="34" charset="0"/>
                <a:ea typeface="+mn-ea"/>
                <a:cs typeface="+mn-cs"/>
              </a:rPr>
              <a:t>"Candidate will be responsible for analysis, installation and configuration of company networks. Daily activities include monitoring network performance, troubleshooting problems and maintaining network security. Other activities include assisting customers with operating systems and network adapters, configuring routers, switches, and firewalls, and evaluating third-party tools." Needless to say, a person early in their career often lacks experience in a majority of these categories. Most employers do not expect candidates to possess in-depth knowledge of all areas listed in the job posting, though, so a person should remain undeterred by the long, sweeping job descriptions they will inevitably encounter. </a:t>
            </a:r>
          </a:p>
          <a:p>
            <a:r>
              <a:rPr lang="en-US" sz="1200" b="1" kern="1200" dirty="0" smtClean="0">
                <a:solidFill>
                  <a:schemeClr val="tx1"/>
                </a:solidFill>
                <a:latin typeface="Arial" pitchFamily="34" charset="0"/>
                <a:ea typeface="+mn-ea"/>
                <a:cs typeface="+mn-cs"/>
              </a:rPr>
              <a:t>Comparing Roles and Responsibilities</a:t>
            </a:r>
          </a:p>
          <a:p>
            <a:r>
              <a:rPr lang="en-US" sz="1200" kern="1200" dirty="0" smtClean="0">
                <a:solidFill>
                  <a:schemeClr val="tx1"/>
                </a:solidFill>
                <a:latin typeface="Arial" pitchFamily="34" charset="0"/>
                <a:ea typeface="+mn-ea"/>
                <a:cs typeface="+mn-cs"/>
              </a:rPr>
              <a:t>The job function of a </a:t>
            </a:r>
            <a:r>
              <a:rPr lang="en-US" sz="1200" b="1" kern="1200" dirty="0" smtClean="0">
                <a:solidFill>
                  <a:schemeClr val="tx1"/>
                </a:solidFill>
                <a:latin typeface="Arial" pitchFamily="34" charset="0"/>
                <a:ea typeface="+mn-ea"/>
                <a:cs typeface="+mn-cs"/>
              </a:rPr>
              <a:t>Network Engineer</a:t>
            </a:r>
            <a:r>
              <a:rPr lang="en-US" sz="1200" kern="1200" dirty="0" smtClean="0">
                <a:solidFill>
                  <a:schemeClr val="tx1"/>
                </a:solidFill>
                <a:latin typeface="Arial" pitchFamily="34" charset="0"/>
                <a:ea typeface="+mn-ea"/>
                <a:cs typeface="+mn-cs"/>
              </a:rPr>
              <a:t> differs little from that of a Network Administrator. Company A may use one title while Company B uses the other to refer to essentially the same position. Some companies even use the two titles interchangeably. Firms making a distinction between the two often stipulate that administrators focus on the day-to-day management of networks, whereas network engineers focus primarily on system upgrades, evaluating vendor products, security testing, and so on. </a:t>
            </a:r>
          </a:p>
          <a:p>
            <a:r>
              <a:rPr lang="en-US" sz="1200" kern="1200" dirty="0" smtClean="0">
                <a:solidFill>
                  <a:schemeClr val="tx1"/>
                </a:solidFill>
                <a:latin typeface="Arial" pitchFamily="34" charset="0"/>
                <a:ea typeface="+mn-ea"/>
                <a:cs typeface="+mn-cs"/>
              </a:rPr>
              <a:t>A </a:t>
            </a:r>
            <a:r>
              <a:rPr lang="en-US" sz="1200" b="1" kern="1200" dirty="0" smtClean="0">
                <a:solidFill>
                  <a:schemeClr val="tx1"/>
                </a:solidFill>
                <a:latin typeface="Arial" pitchFamily="34" charset="0"/>
                <a:ea typeface="+mn-ea"/>
                <a:cs typeface="+mn-cs"/>
              </a:rPr>
              <a:t>Network Technician</a:t>
            </a:r>
            <a:r>
              <a:rPr lang="en-US" sz="1200" kern="1200" dirty="0" smtClean="0">
                <a:solidFill>
                  <a:schemeClr val="tx1"/>
                </a:solidFill>
                <a:latin typeface="Arial" pitchFamily="34" charset="0"/>
                <a:ea typeface="+mn-ea"/>
                <a:cs typeface="+mn-cs"/>
              </a:rPr>
              <a:t> tends to focus more on the setup, troubleshooting, and repair of specific hardware and software products. Service Technicians in particular often must travel to remote customer sites to perform "field" upgrades and support. Again, though, some firms blur the line between technicians and engineers or administrators. </a:t>
            </a:r>
          </a:p>
          <a:p>
            <a:r>
              <a:rPr lang="en-US" sz="1200" b="1" kern="1200" dirty="0" smtClean="0">
                <a:solidFill>
                  <a:schemeClr val="tx1"/>
                </a:solidFill>
                <a:latin typeface="Arial" pitchFamily="34" charset="0"/>
                <a:ea typeface="+mn-ea"/>
                <a:cs typeface="+mn-cs"/>
              </a:rPr>
              <a:t>Network Programmer/Analysts</a:t>
            </a:r>
            <a:r>
              <a:rPr lang="en-US" sz="1200" kern="1200" dirty="0" smtClean="0">
                <a:solidFill>
                  <a:schemeClr val="tx1"/>
                </a:solidFill>
                <a:latin typeface="Arial" pitchFamily="34" charset="0"/>
                <a:ea typeface="+mn-ea"/>
                <a:cs typeface="+mn-cs"/>
              </a:rPr>
              <a:t> generally write software programs or scripts that aid in network analysis, such as diagnostics or monitoring utilities. They also specialize in evaluating third-party products and integrating new software technologies into an existing network environment or to build a new environment. </a:t>
            </a:r>
          </a:p>
          <a:p>
            <a:r>
              <a:rPr lang="en-US" sz="1200" b="1" kern="1200" dirty="0" smtClean="0">
                <a:solidFill>
                  <a:schemeClr val="tx1"/>
                </a:solidFill>
                <a:latin typeface="Arial" pitchFamily="34" charset="0"/>
                <a:ea typeface="+mn-ea"/>
                <a:cs typeface="+mn-cs"/>
              </a:rPr>
              <a:t>Managers</a:t>
            </a:r>
            <a:r>
              <a:rPr lang="en-US" sz="1200" kern="1200" dirty="0" smtClean="0">
                <a:solidFill>
                  <a:schemeClr val="tx1"/>
                </a:solidFill>
                <a:latin typeface="Arial" pitchFamily="34" charset="0"/>
                <a:ea typeface="+mn-ea"/>
                <a:cs typeface="+mn-cs"/>
              </a:rPr>
              <a:t> supervise the work of </a:t>
            </a:r>
            <a:r>
              <a:rPr lang="en-US" sz="1200" kern="1200" dirty="0" err="1" smtClean="0">
                <a:solidFill>
                  <a:schemeClr val="tx1"/>
                </a:solidFill>
                <a:latin typeface="Arial" pitchFamily="34" charset="0"/>
                <a:ea typeface="+mn-ea"/>
                <a:cs typeface="+mn-cs"/>
              </a:rPr>
              <a:t>adminstrators</a:t>
            </a:r>
            <a:r>
              <a:rPr lang="en-US" sz="1200" kern="1200" dirty="0" smtClean="0">
                <a:solidFill>
                  <a:schemeClr val="tx1"/>
                </a:solidFill>
                <a:latin typeface="Arial" pitchFamily="34" charset="0"/>
                <a:ea typeface="+mn-ea"/>
                <a:cs typeface="+mn-cs"/>
              </a:rPr>
              <a:t>, engineers, technicians, and/or programmers. Network / Information Systems Managers also focus on longer-range planning and strategy considerations. </a:t>
            </a:r>
          </a:p>
          <a:p>
            <a:r>
              <a:rPr lang="en-US" sz="1200" kern="1200" dirty="0" smtClean="0">
                <a:solidFill>
                  <a:schemeClr val="tx1"/>
                </a:solidFill>
                <a:latin typeface="Arial" pitchFamily="34" charset="0"/>
                <a:ea typeface="+mn-ea"/>
                <a:cs typeface="+mn-cs"/>
              </a:rPr>
              <a:t>Salaries for networking positions depend on many factors such as the hiring organization, local market conditions, a person's experience and skill level, and so on. (Links to more in-depth information on networking salaries appear in the box at the top of each page.) </a:t>
            </a:r>
          </a:p>
          <a:p>
            <a:pPr eaLnBrk="1" hangingPunct="1"/>
            <a:endParaRPr lang="id-ID"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15</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id-ID"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C589D8D3-2CE8-465C-91A5-ED9B5E92370A}" type="slidenum">
              <a:rPr lang="en-US" smtClean="0"/>
              <a:pPr/>
              <a:t>16</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r>
              <a:rPr lang="en-US" sz="1200" b="1" kern="1200" dirty="0" smtClean="0">
                <a:solidFill>
                  <a:schemeClr val="tx1"/>
                </a:solidFill>
                <a:latin typeface="Arial" pitchFamily="34" charset="0"/>
                <a:ea typeface="+mn-ea"/>
                <a:cs typeface="+mn-cs"/>
              </a:rPr>
              <a:t>The Network Administrator</a:t>
            </a:r>
          </a:p>
          <a:p>
            <a:r>
              <a:rPr lang="en-US" sz="1200" kern="1200" dirty="0" smtClean="0">
                <a:solidFill>
                  <a:schemeClr val="tx1"/>
                </a:solidFill>
                <a:latin typeface="Arial" pitchFamily="34" charset="0"/>
                <a:ea typeface="+mn-ea"/>
                <a:cs typeface="+mn-cs"/>
              </a:rPr>
              <a:t>In general, network administrators configure and manage </a:t>
            </a:r>
            <a:r>
              <a:rPr lang="en-US" sz="1200" kern="1200" dirty="0" smtClean="0">
                <a:solidFill>
                  <a:schemeClr val="tx1"/>
                </a:solidFill>
                <a:latin typeface="Arial" pitchFamily="34" charset="0"/>
                <a:ea typeface="+mn-ea"/>
                <a:cs typeface="+mn-cs"/>
                <a:hlinkClick r:id="rId3"/>
              </a:rPr>
              <a:t>LANs</a:t>
            </a:r>
            <a:r>
              <a:rPr lang="en-US" sz="1200" kern="1200" dirty="0" smtClean="0">
                <a:solidFill>
                  <a:schemeClr val="tx1"/>
                </a:solidFill>
                <a:latin typeface="Arial" pitchFamily="34" charset="0"/>
                <a:ea typeface="+mn-ea"/>
                <a:cs typeface="+mn-cs"/>
              </a:rPr>
              <a:t> and sometimes WANs. The job descriptions for administrators can be detailed and sometimes downright intimidating! Consider the following description that, although fictitious, represents a fairly typical posting: </a:t>
            </a:r>
          </a:p>
          <a:p>
            <a:r>
              <a:rPr lang="en-US" sz="1200" b="1" kern="1200" dirty="0" smtClean="0">
                <a:solidFill>
                  <a:schemeClr val="tx1"/>
                </a:solidFill>
                <a:latin typeface="Arial" pitchFamily="34" charset="0"/>
                <a:ea typeface="+mn-ea"/>
                <a:cs typeface="+mn-cs"/>
              </a:rPr>
              <a:t>NETWORK ADMINISTRATOR - HOBO COMPUTING</a:t>
            </a:r>
            <a:r>
              <a:rPr lang="en-US" sz="1200" kern="1200" dirty="0" smtClean="0">
                <a:solidFill>
                  <a:schemeClr val="tx1"/>
                </a:solidFill>
                <a:latin typeface="Arial" pitchFamily="34" charset="0"/>
                <a:ea typeface="+mn-ea"/>
                <a:cs typeface="+mn-cs"/>
              </a:rPr>
              <a:t> </a:t>
            </a:r>
            <a:br>
              <a:rPr lang="en-US" sz="1200" kern="1200" dirty="0" smtClean="0">
                <a:solidFill>
                  <a:schemeClr val="tx1"/>
                </a:solidFill>
                <a:latin typeface="Arial" pitchFamily="34" charset="0"/>
                <a:ea typeface="+mn-ea"/>
                <a:cs typeface="+mn-cs"/>
              </a:rPr>
            </a:br>
            <a:r>
              <a:rPr lang="en-US" sz="1200" kern="1200" dirty="0" smtClean="0">
                <a:solidFill>
                  <a:schemeClr val="tx1"/>
                </a:solidFill>
                <a:latin typeface="Arial" pitchFamily="34" charset="0"/>
                <a:ea typeface="+mn-ea"/>
                <a:cs typeface="+mn-cs"/>
              </a:rPr>
              <a:t>"Candidate will be responsible for analysis, installation and configuration of company networks. Daily activities include monitoring network performance, troubleshooting problems and maintaining network security. Other activities include assisting customers with operating systems and network adapters, configuring routers, switches, and firewalls, and evaluating third-party tools." Needless to say, a person early in their career often lacks experience in a majority of these categories. Most employers do not expect candidates to possess in-depth knowledge of all areas listed in the job posting, though, so a person should remain undeterred by the long, sweeping job descriptions they will inevitably encounter. </a:t>
            </a:r>
          </a:p>
          <a:p>
            <a:r>
              <a:rPr lang="en-US" sz="1200" b="1" kern="1200" dirty="0" smtClean="0">
                <a:solidFill>
                  <a:schemeClr val="tx1"/>
                </a:solidFill>
                <a:latin typeface="Arial" pitchFamily="34" charset="0"/>
                <a:ea typeface="+mn-ea"/>
                <a:cs typeface="+mn-cs"/>
              </a:rPr>
              <a:t>Comparing Roles and Responsibilities</a:t>
            </a:r>
          </a:p>
          <a:p>
            <a:r>
              <a:rPr lang="en-US" sz="1200" kern="1200" dirty="0" smtClean="0">
                <a:solidFill>
                  <a:schemeClr val="tx1"/>
                </a:solidFill>
                <a:latin typeface="Arial" pitchFamily="34" charset="0"/>
                <a:ea typeface="+mn-ea"/>
                <a:cs typeface="+mn-cs"/>
              </a:rPr>
              <a:t>The job function of a </a:t>
            </a:r>
            <a:r>
              <a:rPr lang="en-US" sz="1200" b="1" kern="1200" dirty="0" smtClean="0">
                <a:solidFill>
                  <a:schemeClr val="tx1"/>
                </a:solidFill>
                <a:latin typeface="Arial" pitchFamily="34" charset="0"/>
                <a:ea typeface="+mn-ea"/>
                <a:cs typeface="+mn-cs"/>
              </a:rPr>
              <a:t>Network Engineer</a:t>
            </a:r>
            <a:r>
              <a:rPr lang="en-US" sz="1200" kern="1200" dirty="0" smtClean="0">
                <a:solidFill>
                  <a:schemeClr val="tx1"/>
                </a:solidFill>
                <a:latin typeface="Arial" pitchFamily="34" charset="0"/>
                <a:ea typeface="+mn-ea"/>
                <a:cs typeface="+mn-cs"/>
              </a:rPr>
              <a:t> differs little from that of a Network Administrator. Company A may use one title while Company B uses the other to refer to essentially the same position. Some companies even use the two titles interchangeably. Firms making a distinction between the two often stipulate that administrators focus on the day-to-day management of networks, whereas network engineers focus primarily on system upgrades, evaluating vendor products, security testing, and so on. </a:t>
            </a:r>
          </a:p>
          <a:p>
            <a:r>
              <a:rPr lang="en-US" sz="1200" kern="1200" dirty="0" smtClean="0">
                <a:solidFill>
                  <a:schemeClr val="tx1"/>
                </a:solidFill>
                <a:latin typeface="Arial" pitchFamily="34" charset="0"/>
                <a:ea typeface="+mn-ea"/>
                <a:cs typeface="+mn-cs"/>
              </a:rPr>
              <a:t>A </a:t>
            </a:r>
            <a:r>
              <a:rPr lang="en-US" sz="1200" b="1" kern="1200" dirty="0" smtClean="0">
                <a:solidFill>
                  <a:schemeClr val="tx1"/>
                </a:solidFill>
                <a:latin typeface="Arial" pitchFamily="34" charset="0"/>
                <a:ea typeface="+mn-ea"/>
                <a:cs typeface="+mn-cs"/>
              </a:rPr>
              <a:t>Network Technician</a:t>
            </a:r>
            <a:r>
              <a:rPr lang="en-US" sz="1200" kern="1200" dirty="0" smtClean="0">
                <a:solidFill>
                  <a:schemeClr val="tx1"/>
                </a:solidFill>
                <a:latin typeface="Arial" pitchFamily="34" charset="0"/>
                <a:ea typeface="+mn-ea"/>
                <a:cs typeface="+mn-cs"/>
              </a:rPr>
              <a:t> tends to focus more on the setup, troubleshooting, and repair of specific hardware and software products. Service Technicians in particular often must travel to remote customer sites to perform "field" upgrades and support. Again, though, some firms blur the line between technicians and engineers or administrators. </a:t>
            </a:r>
          </a:p>
          <a:p>
            <a:r>
              <a:rPr lang="en-US" sz="1200" b="1" kern="1200" dirty="0" smtClean="0">
                <a:solidFill>
                  <a:schemeClr val="tx1"/>
                </a:solidFill>
                <a:latin typeface="Arial" pitchFamily="34" charset="0"/>
                <a:ea typeface="+mn-ea"/>
                <a:cs typeface="+mn-cs"/>
              </a:rPr>
              <a:t>Network Programmer/Analysts</a:t>
            </a:r>
            <a:r>
              <a:rPr lang="en-US" sz="1200" kern="1200" dirty="0" smtClean="0">
                <a:solidFill>
                  <a:schemeClr val="tx1"/>
                </a:solidFill>
                <a:latin typeface="Arial" pitchFamily="34" charset="0"/>
                <a:ea typeface="+mn-ea"/>
                <a:cs typeface="+mn-cs"/>
              </a:rPr>
              <a:t> generally write software programs or scripts that aid in network analysis, such as diagnostics or monitoring utilities. They also specialize in evaluating third-party products and integrating new software technologies into an existing network environment or to build a new environment. </a:t>
            </a:r>
          </a:p>
          <a:p>
            <a:r>
              <a:rPr lang="en-US" sz="1200" b="1" kern="1200" dirty="0" smtClean="0">
                <a:solidFill>
                  <a:schemeClr val="tx1"/>
                </a:solidFill>
                <a:latin typeface="Arial" pitchFamily="34" charset="0"/>
                <a:ea typeface="+mn-ea"/>
                <a:cs typeface="+mn-cs"/>
              </a:rPr>
              <a:t>Managers</a:t>
            </a:r>
            <a:r>
              <a:rPr lang="en-US" sz="1200" kern="1200" dirty="0" smtClean="0">
                <a:solidFill>
                  <a:schemeClr val="tx1"/>
                </a:solidFill>
                <a:latin typeface="Arial" pitchFamily="34" charset="0"/>
                <a:ea typeface="+mn-ea"/>
                <a:cs typeface="+mn-cs"/>
              </a:rPr>
              <a:t> supervise the work of </a:t>
            </a:r>
            <a:r>
              <a:rPr lang="en-US" sz="1200" kern="1200" dirty="0" err="1" smtClean="0">
                <a:solidFill>
                  <a:schemeClr val="tx1"/>
                </a:solidFill>
                <a:latin typeface="Arial" pitchFamily="34" charset="0"/>
                <a:ea typeface="+mn-ea"/>
                <a:cs typeface="+mn-cs"/>
              </a:rPr>
              <a:t>adminstrators</a:t>
            </a:r>
            <a:r>
              <a:rPr lang="en-US" sz="1200" kern="1200" dirty="0" smtClean="0">
                <a:solidFill>
                  <a:schemeClr val="tx1"/>
                </a:solidFill>
                <a:latin typeface="Arial" pitchFamily="34" charset="0"/>
                <a:ea typeface="+mn-ea"/>
                <a:cs typeface="+mn-cs"/>
              </a:rPr>
              <a:t>, engineers, technicians, and/or programmers. Network / Information Systems Managers also focus on longer-range planning and strategy considerations. </a:t>
            </a:r>
          </a:p>
          <a:p>
            <a:r>
              <a:rPr lang="en-US" sz="1200" kern="1200" dirty="0" smtClean="0">
                <a:solidFill>
                  <a:schemeClr val="tx1"/>
                </a:solidFill>
                <a:latin typeface="Arial" pitchFamily="34" charset="0"/>
                <a:ea typeface="+mn-ea"/>
                <a:cs typeface="+mn-cs"/>
              </a:rPr>
              <a:t>Salaries for networking positions depend on many factors such as the hiring organization, local market conditions, a person's experience and skill level, and so on. (Links to more in-depth information on networking salaries appear in the box at the top of each page.) </a:t>
            </a:r>
          </a:p>
          <a:p>
            <a:pPr eaLnBrk="1" hangingPunct="1"/>
            <a:endParaRPr lang="id-ID"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1" descr="Background 0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62" y="4763"/>
            <a:ext cx="9139237" cy="646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0" y="5157192"/>
            <a:ext cx="9143998" cy="1700808"/>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p:cNvSpPr/>
          <p:nvPr userDrawn="1"/>
        </p:nvSpPr>
        <p:spPr>
          <a:xfrm>
            <a:off x="1691679" y="1628800"/>
            <a:ext cx="7452319" cy="5229200"/>
          </a:xfrm>
          <a:prstGeom prst="rect">
            <a:avLst/>
          </a:prstGeom>
          <a:solidFill>
            <a:srgbClr val="008F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itle 1"/>
          <p:cNvSpPr>
            <a:spLocks noGrp="1"/>
          </p:cNvSpPr>
          <p:nvPr>
            <p:ph type="ctrTitle" hasCustomPrompt="1"/>
          </p:nvPr>
        </p:nvSpPr>
        <p:spPr>
          <a:xfrm>
            <a:off x="1835696" y="2708920"/>
            <a:ext cx="7128792" cy="1470025"/>
          </a:xfrm>
        </p:spPr>
        <p:txBody>
          <a:bodyPr/>
          <a:lstStyle>
            <a:lvl1pPr eaLnBrk="1" hangingPunct="1">
              <a:defRPr sz="4400">
                <a:solidFill>
                  <a:schemeClr val="bg1"/>
                </a:solidFill>
              </a:defRPr>
            </a:lvl1pPr>
          </a:lstStyle>
          <a:p>
            <a:pPr eaLnBrk="1" hangingPunct="1"/>
            <a:r>
              <a:rPr lang="en-US" sz="3200" b="1" dirty="0" smtClean="0">
                <a:solidFill>
                  <a:schemeClr val="bg1"/>
                </a:solidFill>
                <a:latin typeface="Open Sans" pitchFamily="-84" charset="0"/>
                <a:ea typeface="ＭＳ Ｐゴシック" pitchFamily="34" charset="-128"/>
              </a:rPr>
              <a:t>Headline Open Sans Bold 32pt</a:t>
            </a:r>
          </a:p>
        </p:txBody>
      </p:sp>
      <p:sp>
        <p:nvSpPr>
          <p:cNvPr id="3" name="Subtitle 2"/>
          <p:cNvSpPr>
            <a:spLocks noGrp="1"/>
          </p:cNvSpPr>
          <p:nvPr>
            <p:ph type="subTitle" idx="1"/>
          </p:nvPr>
        </p:nvSpPr>
        <p:spPr>
          <a:xfrm>
            <a:off x="2267744" y="4295527"/>
            <a:ext cx="6400800" cy="576064"/>
          </a:xfrm>
        </p:spPr>
        <p:txBody>
          <a:bodyPr>
            <a:normAutofit/>
          </a:bodyPr>
          <a:lstStyle>
            <a:lvl1pPr marL="0" indent="0" algn="ctr">
              <a:buNone/>
              <a:defRPr sz="2400">
                <a:solidFill>
                  <a:schemeClr val="bg1"/>
                </a:solidFill>
                <a:latin typeface="Open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dirty="0"/>
          </a:p>
        </p:txBody>
      </p:sp>
      <p:sp>
        <p:nvSpPr>
          <p:cNvPr id="4" name="Date Placeholder 3"/>
          <p:cNvSpPr>
            <a:spLocks noGrp="1"/>
          </p:cNvSpPr>
          <p:nvPr>
            <p:ph type="dt" sz="half" idx="10"/>
          </p:nvPr>
        </p:nvSpPr>
        <p:spPr>
          <a:xfrm>
            <a:off x="457200" y="6453336"/>
            <a:ext cx="2133600" cy="365125"/>
          </a:xfrm>
        </p:spPr>
        <p:txBody>
          <a:bodyPr/>
          <a:lstStyle/>
          <a:p>
            <a:fld id="{5EF9B71C-2D91-4D15-BAB7-ADA66F828B46}" type="datetimeFigureOut">
              <a:rPr lang="id-ID" smtClean="0"/>
              <a:t>3/9/15</a:t>
            </a:fld>
            <a:endParaRPr lang="id-ID"/>
          </a:p>
        </p:txBody>
      </p:sp>
      <p:sp>
        <p:nvSpPr>
          <p:cNvPr id="5" name="Footer Placeholder 4"/>
          <p:cNvSpPr>
            <a:spLocks noGrp="1"/>
          </p:cNvSpPr>
          <p:nvPr>
            <p:ph type="ftr" sz="quarter" idx="11"/>
          </p:nvPr>
        </p:nvSpPr>
        <p:spPr>
          <a:xfrm>
            <a:off x="3124200" y="6453336"/>
            <a:ext cx="2895600" cy="365125"/>
          </a:xfrm>
        </p:spPr>
        <p:txBody>
          <a:bodyPr/>
          <a:lstStyle/>
          <a:p>
            <a:endParaRPr lang="id-ID"/>
          </a:p>
        </p:txBody>
      </p:sp>
      <p:sp>
        <p:nvSpPr>
          <p:cNvPr id="6" name="Slide Number Placeholder 5"/>
          <p:cNvSpPr>
            <a:spLocks noGrp="1"/>
          </p:cNvSpPr>
          <p:nvPr>
            <p:ph type="sldNum" sz="quarter" idx="12"/>
          </p:nvPr>
        </p:nvSpPr>
        <p:spPr>
          <a:xfrm>
            <a:off x="6553200" y="6453336"/>
            <a:ext cx="2133600" cy="365125"/>
          </a:xfrm>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27251412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EF9B71C-2D91-4D15-BAB7-ADA66F828B46}" type="datetimeFigureOut">
              <a:rPr lang="id-ID" smtClean="0"/>
              <a:t>3/9/15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635969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484784"/>
            <a:ext cx="2057400" cy="4641379"/>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1043608" y="1484784"/>
            <a:ext cx="5433392" cy="46413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4" name="Date Placeholder 3"/>
          <p:cNvSpPr>
            <a:spLocks noGrp="1"/>
          </p:cNvSpPr>
          <p:nvPr>
            <p:ph type="dt" sz="half" idx="10"/>
          </p:nvPr>
        </p:nvSpPr>
        <p:spPr/>
        <p:txBody>
          <a:bodyPr/>
          <a:lstStyle/>
          <a:p>
            <a:fld id="{5EF9B71C-2D91-4D15-BAB7-ADA66F828B46}" type="datetimeFigureOut">
              <a:rPr lang="id-ID" smtClean="0"/>
              <a:t>3/9/15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1188760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Bina Nusantara</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CA29D0-8926-4CFE-9B90-4DB6AB8264EB}" type="slidenum">
              <a:rPr lang="en-US"/>
              <a:pPr>
                <a:defRPr/>
              </a:pPr>
              <a:t>‹#›</a:t>
            </a:fld>
            <a:endParaRPr lang="en-US"/>
          </a:p>
        </p:txBody>
      </p:sp>
    </p:spTree>
    <p:extLst>
      <p:ext uri="{BB962C8B-B14F-4D97-AF65-F5344CB8AC3E}">
        <p14:creationId xmlns:p14="http://schemas.microsoft.com/office/powerpoint/2010/main" val="1926499510"/>
      </p:ext>
    </p:extLst>
  </p:cSld>
  <p:clrMapOvr>
    <a:masterClrMapping/>
  </p:clrMapOvr>
  <p:transition xmlns:p14="http://schemas.microsoft.com/office/powerpoint/2010/mai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1" descr="Background 02.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13937"/>
            <a:ext cx="9143999" cy="6464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userDrawn="1"/>
        </p:nvSpPr>
        <p:spPr>
          <a:xfrm>
            <a:off x="0" y="5157192"/>
            <a:ext cx="9143998" cy="1700808"/>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itle 1"/>
          <p:cNvSpPr>
            <a:spLocks noGrp="1"/>
          </p:cNvSpPr>
          <p:nvPr>
            <p:ph type="title"/>
          </p:nvPr>
        </p:nvSpPr>
        <p:spPr>
          <a:xfrm>
            <a:off x="1911350" y="2060848"/>
            <a:ext cx="6837114" cy="792088"/>
          </a:xfrm>
        </p:spPr>
        <p:txBody>
          <a:bodyPr>
            <a:normAutofit/>
          </a:bodyPr>
          <a:lstStyle>
            <a:lvl1pPr algn="l">
              <a:defRPr sz="3000" b="1">
                <a:solidFill>
                  <a:srgbClr val="0079B8"/>
                </a:solidFill>
                <a:latin typeface="Open Sans"/>
              </a:defRPr>
            </a:lvl1pPr>
          </a:lstStyle>
          <a:p>
            <a:r>
              <a:rPr lang="en-US" smtClean="0"/>
              <a:t>Click to edit Master title style</a:t>
            </a:r>
            <a:endParaRPr lang="id-ID" dirty="0"/>
          </a:p>
        </p:txBody>
      </p:sp>
      <p:sp>
        <p:nvSpPr>
          <p:cNvPr id="8" name="Date Placeholder 3"/>
          <p:cNvSpPr>
            <a:spLocks noGrp="1"/>
          </p:cNvSpPr>
          <p:nvPr>
            <p:ph type="dt" sz="half" idx="10"/>
          </p:nvPr>
        </p:nvSpPr>
        <p:spPr>
          <a:xfrm>
            <a:off x="457200" y="6453336"/>
            <a:ext cx="2133600" cy="365125"/>
          </a:xfrm>
        </p:spPr>
        <p:txBody>
          <a:bodyPr/>
          <a:lstStyle/>
          <a:p>
            <a:fld id="{5EF9B71C-2D91-4D15-BAB7-ADA66F828B46}" type="datetimeFigureOut">
              <a:rPr lang="id-ID" smtClean="0"/>
              <a:t>3/9/15</a:t>
            </a:fld>
            <a:endParaRPr lang="id-ID"/>
          </a:p>
        </p:txBody>
      </p:sp>
      <p:sp>
        <p:nvSpPr>
          <p:cNvPr id="9" name="Footer Placeholder 4"/>
          <p:cNvSpPr>
            <a:spLocks noGrp="1"/>
          </p:cNvSpPr>
          <p:nvPr>
            <p:ph type="ftr" sz="quarter" idx="11"/>
          </p:nvPr>
        </p:nvSpPr>
        <p:spPr>
          <a:xfrm>
            <a:off x="3124200" y="6453336"/>
            <a:ext cx="2895600" cy="365125"/>
          </a:xfrm>
        </p:spPr>
        <p:txBody>
          <a:bodyPr/>
          <a:lstStyle/>
          <a:p>
            <a:endParaRPr lang="id-ID"/>
          </a:p>
        </p:txBody>
      </p:sp>
      <p:sp>
        <p:nvSpPr>
          <p:cNvPr id="10" name="Slide Number Placeholder 5"/>
          <p:cNvSpPr>
            <a:spLocks noGrp="1"/>
          </p:cNvSpPr>
          <p:nvPr>
            <p:ph type="sldNum" sz="quarter" idx="12"/>
          </p:nvPr>
        </p:nvSpPr>
        <p:spPr>
          <a:xfrm>
            <a:off x="6553200" y="6453336"/>
            <a:ext cx="2133600" cy="365125"/>
          </a:xfrm>
        </p:spPr>
        <p:txBody>
          <a:bodyPr/>
          <a:lstStyle/>
          <a:p>
            <a:fld id="{F173735F-2667-4028-B606-D96AABD86FDB}" type="slidenum">
              <a:rPr lang="id-ID" smtClean="0"/>
              <a:t>‹#›</a:t>
            </a:fld>
            <a:endParaRPr lang="id-ID"/>
          </a:p>
        </p:txBody>
      </p:sp>
      <p:sp>
        <p:nvSpPr>
          <p:cNvPr id="14" name="Content Placeholder 2"/>
          <p:cNvSpPr>
            <a:spLocks noGrp="1"/>
          </p:cNvSpPr>
          <p:nvPr>
            <p:ph idx="1"/>
          </p:nvPr>
        </p:nvSpPr>
        <p:spPr>
          <a:xfrm>
            <a:off x="1911350" y="3429001"/>
            <a:ext cx="6837114" cy="3040422"/>
          </a:xfrm>
        </p:spPr>
        <p:txBody>
          <a:bodyPr/>
          <a:lstStyle>
            <a:lvl1pPr>
              <a:defRPr>
                <a:latin typeface="Open Sans"/>
              </a:defRPr>
            </a:lvl1pPr>
            <a:lvl2pPr>
              <a:defRPr>
                <a:latin typeface="Open Sans"/>
              </a:defRPr>
            </a:lvl2pPr>
            <a:lvl3pPr>
              <a:defRPr>
                <a:latin typeface="Open Sans"/>
              </a:defRPr>
            </a:lvl3pPr>
            <a:lvl4pPr>
              <a:defRPr>
                <a:latin typeface="Open Sans"/>
              </a:defRPr>
            </a:lvl4pPr>
            <a:lvl5pPr>
              <a:defRPr>
                <a:latin typeface="Open San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16" name="Subtitle 2"/>
          <p:cNvSpPr>
            <a:spLocks noGrp="1"/>
          </p:cNvSpPr>
          <p:nvPr>
            <p:ph type="subTitle" idx="13"/>
          </p:nvPr>
        </p:nvSpPr>
        <p:spPr>
          <a:xfrm>
            <a:off x="1907704" y="2852936"/>
            <a:ext cx="6840760" cy="504056"/>
          </a:xfrm>
        </p:spPr>
        <p:txBody>
          <a:bodyPr vert="horz" lIns="91440" tIns="45720" rIns="91440" bIns="45720" rtlCol="0" anchor="ctr">
            <a:normAutofit/>
          </a:bodyPr>
          <a:lstStyle>
            <a:lvl1pPr>
              <a:defRPr lang="id-ID" sz="2200" b="1" dirty="0">
                <a:solidFill>
                  <a:srgbClr val="0079B8"/>
                </a:solidFill>
                <a:latin typeface="Open Sans"/>
                <a:ea typeface="+mj-ea"/>
                <a:cs typeface="+mj-cs"/>
              </a:defRPr>
            </a:lvl1pPr>
          </a:lstStyle>
          <a:p>
            <a:pPr lvl="0">
              <a:spcBef>
                <a:spcPct val="0"/>
              </a:spcBef>
              <a:buNone/>
            </a:pPr>
            <a:r>
              <a:rPr lang="en-US" smtClean="0"/>
              <a:t>Click to edit Master subtitle style</a:t>
            </a:r>
            <a:endParaRPr lang="id-ID" dirty="0"/>
          </a:p>
        </p:txBody>
      </p:sp>
    </p:spTree>
    <p:extLst>
      <p:ext uri="{BB962C8B-B14F-4D97-AF65-F5344CB8AC3E}">
        <p14:creationId xmlns:p14="http://schemas.microsoft.com/office/powerpoint/2010/main" val="761869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31640" y="4406901"/>
            <a:ext cx="7344816" cy="678284"/>
          </a:xfrm>
        </p:spPr>
        <p:txBody>
          <a:bodyPr anchor="t">
            <a:noAutofit/>
          </a:bodyPr>
          <a:lstStyle>
            <a:lvl1pPr algn="l">
              <a:defRPr sz="3000" b="1" cap="all"/>
            </a:lvl1pPr>
          </a:lstStyle>
          <a:p>
            <a:r>
              <a:rPr lang="en-US" smtClean="0"/>
              <a:t>Click to edit Master title style</a:t>
            </a:r>
            <a:endParaRPr lang="id-ID" dirty="0"/>
          </a:p>
        </p:txBody>
      </p:sp>
      <p:sp>
        <p:nvSpPr>
          <p:cNvPr id="3" name="Text Placeholder 2"/>
          <p:cNvSpPr>
            <a:spLocks noGrp="1"/>
          </p:cNvSpPr>
          <p:nvPr>
            <p:ph type="body" idx="1"/>
          </p:nvPr>
        </p:nvSpPr>
        <p:spPr>
          <a:xfrm>
            <a:off x="1331640" y="2906713"/>
            <a:ext cx="7344816"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F9B71C-2D91-4D15-BAB7-ADA66F828B46}" type="datetimeFigureOut">
              <a:rPr lang="id-ID" smtClean="0"/>
              <a:t>3/9/15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593648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1619672" y="2636912"/>
            <a:ext cx="3456384" cy="3489251"/>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4" name="Content Placeholder 3"/>
          <p:cNvSpPr>
            <a:spLocks noGrp="1"/>
          </p:cNvSpPr>
          <p:nvPr>
            <p:ph sz="half" idx="2"/>
          </p:nvPr>
        </p:nvSpPr>
        <p:spPr>
          <a:xfrm>
            <a:off x="5148064" y="2636912"/>
            <a:ext cx="3538736" cy="3489251"/>
          </a:xfrm>
        </p:spPr>
        <p:txBody>
          <a:bodyPr>
            <a:normAutofit/>
          </a:bodyPr>
          <a:lstStyle>
            <a:lvl1pPr>
              <a:defRPr sz="2000"/>
            </a:lvl1pPr>
            <a:lvl2pPr>
              <a:defRPr sz="20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5" name="Date Placeholder 4"/>
          <p:cNvSpPr>
            <a:spLocks noGrp="1"/>
          </p:cNvSpPr>
          <p:nvPr>
            <p:ph type="dt" sz="half" idx="10"/>
          </p:nvPr>
        </p:nvSpPr>
        <p:spPr/>
        <p:txBody>
          <a:bodyPr/>
          <a:lstStyle/>
          <a:p>
            <a:fld id="{5EF9B71C-2D91-4D15-BAB7-ADA66F828B46}" type="datetimeFigureOut">
              <a:rPr lang="id-ID" smtClean="0"/>
              <a:t>3/9/15</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4016327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19672" y="1484784"/>
            <a:ext cx="7067128" cy="1008112"/>
          </a:xfrm>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1619672" y="2132856"/>
            <a:ext cx="3456384" cy="63976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19672" y="2708920"/>
            <a:ext cx="3456384" cy="3456384"/>
          </a:xfrm>
        </p:spPr>
        <p:txBody>
          <a:bodyPr>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6" name="Content Placeholder 5"/>
          <p:cNvSpPr>
            <a:spLocks noGrp="1"/>
          </p:cNvSpPr>
          <p:nvPr>
            <p:ph sz="quarter" idx="4"/>
          </p:nvPr>
        </p:nvSpPr>
        <p:spPr>
          <a:xfrm>
            <a:off x="5220072" y="2708919"/>
            <a:ext cx="3466728" cy="3456385"/>
          </a:xfrm>
        </p:spPr>
        <p:txBody>
          <a:bodyPr>
            <a:normAutofit/>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7" name="Date Placeholder 6"/>
          <p:cNvSpPr>
            <a:spLocks noGrp="1"/>
          </p:cNvSpPr>
          <p:nvPr>
            <p:ph type="dt" sz="half" idx="10"/>
          </p:nvPr>
        </p:nvSpPr>
        <p:spPr/>
        <p:txBody>
          <a:bodyPr/>
          <a:lstStyle/>
          <a:p>
            <a:fld id="{5EF9B71C-2D91-4D15-BAB7-ADA66F828B46}" type="datetimeFigureOut">
              <a:rPr lang="id-ID" smtClean="0"/>
              <a:t>3/9/15</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F173735F-2667-4028-B606-D96AABD86FDB}" type="slidenum">
              <a:rPr lang="id-ID" smtClean="0"/>
              <a:t>‹#›</a:t>
            </a:fld>
            <a:endParaRPr lang="id-ID"/>
          </a:p>
        </p:txBody>
      </p:sp>
      <p:sp>
        <p:nvSpPr>
          <p:cNvPr id="10" name="Text Placeholder 2"/>
          <p:cNvSpPr>
            <a:spLocks noGrp="1"/>
          </p:cNvSpPr>
          <p:nvPr>
            <p:ph type="body" idx="13"/>
          </p:nvPr>
        </p:nvSpPr>
        <p:spPr>
          <a:xfrm>
            <a:off x="5220072" y="2132856"/>
            <a:ext cx="3456384" cy="639762"/>
          </a:xfrm>
        </p:spPr>
        <p:txBody>
          <a:bodyPr anchor="b">
            <a:no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1359855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5EF9B71C-2D91-4D15-BAB7-ADA66F828B46}" type="datetimeFigureOut">
              <a:rPr lang="id-ID" smtClean="0"/>
              <a:t>3/9/15</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2435514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F9B71C-2D91-4D15-BAB7-ADA66F828B46}" type="datetimeFigureOut">
              <a:rPr lang="id-ID" smtClean="0"/>
              <a:t>3/9/15</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F173735F-2667-4028-B606-D96AABD86FDB}" type="slidenum">
              <a:rPr lang="id-ID" smtClean="0"/>
              <a:t>‹#›</a:t>
            </a:fld>
            <a:endParaRPr lang="id-ID"/>
          </a:p>
        </p:txBody>
      </p:sp>
      <p:pic>
        <p:nvPicPr>
          <p:cNvPr id="5" name="Picture 1" descr="Background 03.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4763"/>
            <a:ext cx="9693629" cy="685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1313250" y="2859881"/>
            <a:ext cx="7067128" cy="1143000"/>
          </a:xfrm>
        </p:spPr>
        <p:txBody>
          <a:bodyPr>
            <a:normAutofit/>
          </a:bodyPr>
          <a:lstStyle>
            <a:lvl1pPr>
              <a:defRPr sz="3200">
                <a:solidFill>
                  <a:schemeClr val="bg1"/>
                </a:solidFill>
              </a:defRPr>
            </a:lvl1pPr>
          </a:lstStyle>
          <a:p>
            <a:r>
              <a:rPr lang="en-US" smtClean="0"/>
              <a:t>Click to edit Master title style</a:t>
            </a:r>
            <a:endParaRPr lang="id-ID"/>
          </a:p>
        </p:txBody>
      </p:sp>
    </p:spTree>
    <p:extLst>
      <p:ext uri="{BB962C8B-B14F-4D97-AF65-F5344CB8AC3E}">
        <p14:creationId xmlns:p14="http://schemas.microsoft.com/office/powerpoint/2010/main" val="3273697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07704" y="1628800"/>
            <a:ext cx="6768752" cy="802010"/>
          </a:xfrm>
        </p:spPr>
        <p:txBody>
          <a:bodyPr anchor="b">
            <a:normAutofit/>
          </a:bodyPr>
          <a:lstStyle>
            <a:lvl1pPr algn="l">
              <a:defRPr sz="3000" b="1"/>
            </a:lvl1pPr>
          </a:lstStyle>
          <a:p>
            <a:r>
              <a:rPr lang="en-US" smtClean="0"/>
              <a:t>Click to edit Master title style</a:t>
            </a:r>
            <a:endParaRPr lang="id-ID"/>
          </a:p>
        </p:txBody>
      </p:sp>
      <p:sp>
        <p:nvSpPr>
          <p:cNvPr id="3" name="Content Placeholder 2"/>
          <p:cNvSpPr>
            <a:spLocks noGrp="1"/>
          </p:cNvSpPr>
          <p:nvPr>
            <p:ph idx="1"/>
          </p:nvPr>
        </p:nvSpPr>
        <p:spPr>
          <a:xfrm>
            <a:off x="1907705" y="2564904"/>
            <a:ext cx="3168352" cy="3672408"/>
          </a:xfr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4" name="Text Placeholder 3"/>
          <p:cNvSpPr>
            <a:spLocks noGrp="1"/>
          </p:cNvSpPr>
          <p:nvPr>
            <p:ph type="body" sz="half" idx="2"/>
          </p:nvPr>
        </p:nvSpPr>
        <p:spPr>
          <a:xfrm>
            <a:off x="5220072" y="2564904"/>
            <a:ext cx="3430017" cy="3672160"/>
          </a:xfrm>
        </p:spPr>
        <p:txBody>
          <a:bodyPr>
            <a:normAutofit/>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9B71C-2D91-4D15-BAB7-ADA66F828B46}" type="datetimeFigureOut">
              <a:rPr lang="id-ID" smtClean="0"/>
              <a:t>3/9/15</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21617041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6884168"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1916832"/>
            <a:ext cx="6884168" cy="281074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id-ID"/>
          </a:p>
        </p:txBody>
      </p:sp>
      <p:sp>
        <p:nvSpPr>
          <p:cNvPr id="4" name="Text Placeholder 3"/>
          <p:cNvSpPr>
            <a:spLocks noGrp="1"/>
          </p:cNvSpPr>
          <p:nvPr>
            <p:ph type="body" sz="half" idx="2"/>
          </p:nvPr>
        </p:nvSpPr>
        <p:spPr>
          <a:xfrm>
            <a:off x="1792288" y="5367338"/>
            <a:ext cx="688416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F9B71C-2D91-4D15-BAB7-ADA66F828B46}" type="datetimeFigureOut">
              <a:rPr lang="id-ID" smtClean="0"/>
              <a:t>3/9/15</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F173735F-2667-4028-B606-D96AABD86FDB}" type="slidenum">
              <a:rPr lang="id-ID" smtClean="0"/>
              <a:t>‹#›</a:t>
            </a:fld>
            <a:endParaRPr lang="id-ID"/>
          </a:p>
        </p:txBody>
      </p:sp>
    </p:spTree>
    <p:extLst>
      <p:ext uri="{BB962C8B-B14F-4D97-AF65-F5344CB8AC3E}">
        <p14:creationId xmlns:p14="http://schemas.microsoft.com/office/powerpoint/2010/main" val="319381461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Picture 1" descr="Background 02.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4764"/>
            <a:ext cx="9143999" cy="6464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0" y="5157192"/>
            <a:ext cx="9143998" cy="1700808"/>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itle Placeholder 1"/>
          <p:cNvSpPr>
            <a:spLocks noGrp="1"/>
          </p:cNvSpPr>
          <p:nvPr>
            <p:ph type="title"/>
          </p:nvPr>
        </p:nvSpPr>
        <p:spPr>
          <a:xfrm>
            <a:off x="1619672" y="1484784"/>
            <a:ext cx="7067128" cy="1143000"/>
          </a:xfrm>
          <a:prstGeom prst="rect">
            <a:avLst/>
          </a:prstGeom>
        </p:spPr>
        <p:txBody>
          <a:bodyPr vert="horz" lIns="91440" tIns="45720" rIns="91440" bIns="45720" rtlCol="0" anchor="ctr">
            <a:normAutofit/>
          </a:bodyPr>
          <a:lstStyle/>
          <a:p>
            <a:r>
              <a:rPr lang="en-US" smtClean="0"/>
              <a:t>Click to edit Master title style</a:t>
            </a:r>
            <a:endParaRPr lang="id-ID" dirty="0"/>
          </a:p>
        </p:txBody>
      </p:sp>
      <p:sp>
        <p:nvSpPr>
          <p:cNvPr id="3" name="Text Placeholder 2"/>
          <p:cNvSpPr>
            <a:spLocks noGrp="1"/>
          </p:cNvSpPr>
          <p:nvPr>
            <p:ph type="body" idx="1"/>
          </p:nvPr>
        </p:nvSpPr>
        <p:spPr>
          <a:xfrm>
            <a:off x="1619672" y="2636912"/>
            <a:ext cx="7067128" cy="348925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dirty="0"/>
          </a:p>
        </p:txBody>
      </p:sp>
      <p:sp>
        <p:nvSpPr>
          <p:cNvPr id="4" name="Date Placeholder 3"/>
          <p:cNvSpPr>
            <a:spLocks noGrp="1"/>
          </p:cNvSpPr>
          <p:nvPr>
            <p:ph type="dt" sz="half" idx="2"/>
          </p:nvPr>
        </p:nvSpPr>
        <p:spPr>
          <a:xfrm>
            <a:off x="457200" y="645333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F9B71C-2D91-4D15-BAB7-ADA66F828B46}" type="datetimeFigureOut">
              <a:rPr lang="id-ID" smtClean="0"/>
              <a:t>3/9/15</a:t>
            </a:fld>
            <a:endParaRPr lang="id-ID"/>
          </a:p>
        </p:txBody>
      </p:sp>
      <p:sp>
        <p:nvSpPr>
          <p:cNvPr id="5" name="Footer Placeholder 4"/>
          <p:cNvSpPr>
            <a:spLocks noGrp="1"/>
          </p:cNvSpPr>
          <p:nvPr>
            <p:ph type="ftr" sz="quarter" idx="3"/>
          </p:nvPr>
        </p:nvSpPr>
        <p:spPr>
          <a:xfrm>
            <a:off x="3124200" y="645333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45333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73735F-2667-4028-B606-D96AABD86FDB}" type="slidenum">
              <a:rPr lang="id-ID" smtClean="0"/>
              <a:t>‹#›</a:t>
            </a:fld>
            <a:endParaRPr lang="id-ID"/>
          </a:p>
        </p:txBody>
      </p:sp>
    </p:spTree>
    <p:extLst>
      <p:ext uri="{BB962C8B-B14F-4D97-AF65-F5344CB8AC3E}">
        <p14:creationId xmlns:p14="http://schemas.microsoft.com/office/powerpoint/2010/main" val="28189139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3000" b="1" kern="1200">
          <a:solidFill>
            <a:srgbClr val="0079B8"/>
          </a:solidFill>
          <a:latin typeface="Open Sans"/>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Open Sans"/>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Open Sans"/>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Open Sans"/>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Open Sans"/>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Open Sans"/>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1" Type="http://schemas.openxmlformats.org/officeDocument/2006/relationships/image" Target="../media/image24.jpeg"/><Relationship Id="rId12" Type="http://schemas.openxmlformats.org/officeDocument/2006/relationships/image" Target="../media/image25.jpeg"/><Relationship Id="rId13" Type="http://schemas.openxmlformats.org/officeDocument/2006/relationships/image" Target="../media/image26.jpeg"/><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image" Target="../media/image18.gif"/><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9" Type="http://schemas.openxmlformats.org/officeDocument/2006/relationships/image" Target="../media/image22.jpeg"/><Relationship Id="rId10"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png"/><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jpe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latin typeface="Interstate"/>
              </a:rPr>
              <a:t>SEMINAR PEMINATAN </a:t>
            </a:r>
            <a:r>
              <a:rPr lang="en-US" sz="3200" dirty="0" smtClean="0">
                <a:latin typeface="Interstate"/>
              </a:rPr>
              <a:t>JARINGAN</a:t>
            </a:r>
            <a:endParaRPr lang="id-ID" sz="3200" dirty="0"/>
          </a:p>
        </p:txBody>
      </p:sp>
      <p:sp>
        <p:nvSpPr>
          <p:cNvPr id="3" name="Subtitle 2"/>
          <p:cNvSpPr>
            <a:spLocks noGrp="1"/>
          </p:cNvSpPr>
          <p:nvPr>
            <p:ph type="subTitle" idx="1"/>
          </p:nvPr>
        </p:nvSpPr>
        <p:spPr/>
        <p:txBody>
          <a:bodyPr/>
          <a:lstStyle/>
          <a:p>
            <a:r>
              <a:rPr lang="en-US" b="1" dirty="0">
                <a:latin typeface="Interstate"/>
              </a:rPr>
              <a:t>COMPUTER SCIENCE PROGRAM</a:t>
            </a:r>
          </a:p>
          <a:p>
            <a:endParaRPr lang="id-ID" dirty="0"/>
          </a:p>
        </p:txBody>
      </p:sp>
    </p:spTree>
    <p:extLst>
      <p:ext uri="{BB962C8B-B14F-4D97-AF65-F5344CB8AC3E}">
        <p14:creationId xmlns:p14="http://schemas.microsoft.com/office/powerpoint/2010/main" val="420442114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10</a:t>
            </a:fld>
            <a:endParaRPr lang="en-US"/>
          </a:p>
        </p:txBody>
      </p:sp>
      <p:sp>
        <p:nvSpPr>
          <p:cNvPr id="34820" name="Rectangle 3"/>
          <p:cNvSpPr>
            <a:spLocks noChangeArrowheads="1"/>
          </p:cNvSpPr>
          <p:nvPr/>
        </p:nvSpPr>
        <p:spPr bwMode="auto">
          <a:xfrm>
            <a:off x="899592" y="2636912"/>
            <a:ext cx="4572000" cy="1552575"/>
          </a:xfrm>
          <a:prstGeom prst="rect">
            <a:avLst/>
          </a:prstGeom>
          <a:noFill/>
          <a:ln w="9525">
            <a:noFill/>
            <a:miter lim="800000"/>
            <a:headEnd/>
            <a:tailEnd/>
          </a:ln>
        </p:spPr>
        <p:txBody>
          <a:bodyPr>
            <a:spAutoFit/>
          </a:bodyPr>
          <a:lstStyle/>
          <a:p>
            <a:r>
              <a:rPr lang="en-US" sz="2400" dirty="0">
                <a:latin typeface="Times New Roman" pitchFamily="18" charset="0"/>
              </a:rPr>
              <a:t>MATA KULIAH:</a:t>
            </a:r>
            <a:br>
              <a:rPr lang="en-US" sz="2400" dirty="0">
                <a:latin typeface="Times New Roman" pitchFamily="18" charset="0"/>
              </a:rPr>
            </a:br>
            <a:r>
              <a:rPr lang="en-US" sz="2400" dirty="0">
                <a:latin typeface="Times New Roman" pitchFamily="18" charset="0"/>
              </a:rPr>
              <a:t>Applied Networking 1</a:t>
            </a:r>
          </a:p>
          <a:p>
            <a:r>
              <a:rPr lang="en-US" sz="2400" dirty="0">
                <a:latin typeface="Times New Roman" pitchFamily="18" charset="0"/>
              </a:rPr>
              <a:t>Applied Networking 2</a:t>
            </a:r>
          </a:p>
          <a:p>
            <a:r>
              <a:rPr lang="en-US" sz="2400" dirty="0">
                <a:latin typeface="Times New Roman" pitchFamily="18" charset="0"/>
              </a:rPr>
              <a:t>Applied Networking 3</a:t>
            </a:r>
          </a:p>
        </p:txBody>
      </p:sp>
      <p:sp>
        <p:nvSpPr>
          <p:cNvPr id="34822" name="Rectangle 5"/>
          <p:cNvSpPr>
            <a:spLocks noChangeArrowheads="1"/>
          </p:cNvSpPr>
          <p:nvPr/>
        </p:nvSpPr>
        <p:spPr bwMode="auto">
          <a:xfrm>
            <a:off x="2123728" y="1484784"/>
            <a:ext cx="6553200" cy="1143000"/>
          </a:xfrm>
          <a:prstGeom prst="rect">
            <a:avLst/>
          </a:prstGeom>
          <a:noFill/>
          <a:ln w="9525">
            <a:noFill/>
            <a:miter lim="800000"/>
            <a:headEnd/>
            <a:tailEnd/>
          </a:ln>
        </p:spPr>
        <p:txBody>
          <a:bodyPr anchor="ctr"/>
          <a:lstStyle/>
          <a:p>
            <a:pPr algn="r"/>
            <a:r>
              <a:rPr lang="en-US" sz="6000" dirty="0" err="1">
                <a:latin typeface="Tahoma" pitchFamily="34" charset="0"/>
              </a:rPr>
              <a:t>P</a:t>
            </a:r>
            <a:r>
              <a:rPr lang="en-US" sz="2800" dirty="0" err="1">
                <a:latin typeface="Tahoma" pitchFamily="34" charset="0"/>
              </a:rPr>
              <a:t>eminatan</a:t>
            </a:r>
            <a:r>
              <a:rPr lang="en-US" sz="3200" dirty="0">
                <a:latin typeface="Tahoma" pitchFamily="34" charset="0"/>
              </a:rPr>
              <a:t> </a:t>
            </a:r>
            <a:r>
              <a:rPr lang="en-US" sz="4000" b="1" dirty="0">
                <a:latin typeface="Tahoma" pitchFamily="34" charset="0"/>
              </a:rPr>
              <a:t>A</a:t>
            </a:r>
            <a:r>
              <a:rPr lang="en-US" sz="2800" b="1" dirty="0">
                <a:latin typeface="Tahoma" pitchFamily="34" charset="0"/>
              </a:rPr>
              <a:t>pplied</a:t>
            </a:r>
            <a:r>
              <a:rPr lang="en-US" sz="3200" dirty="0">
                <a:latin typeface="Tahoma" pitchFamily="34" charset="0"/>
              </a:rPr>
              <a:t> </a:t>
            </a:r>
            <a:r>
              <a:rPr lang="en-US" sz="4000" b="1" dirty="0">
                <a:latin typeface="Tahoma" pitchFamily="34" charset="0"/>
              </a:rPr>
              <a:t>N</a:t>
            </a:r>
            <a:r>
              <a:rPr lang="en-US" sz="2800" b="1" dirty="0">
                <a:latin typeface="Tahoma" pitchFamily="34" charset="0"/>
              </a:rPr>
              <a:t>etworking</a:t>
            </a:r>
          </a:p>
        </p:txBody>
      </p:sp>
      <p:sp>
        <p:nvSpPr>
          <p:cNvPr id="9" name="Rectangle 4"/>
          <p:cNvSpPr>
            <a:spLocks noChangeArrowheads="1"/>
          </p:cNvSpPr>
          <p:nvPr/>
        </p:nvSpPr>
        <p:spPr bwMode="auto">
          <a:xfrm>
            <a:off x="2267744" y="4293096"/>
            <a:ext cx="6629400" cy="1785104"/>
          </a:xfrm>
          <a:prstGeom prst="rect">
            <a:avLst/>
          </a:prstGeom>
          <a:noFill/>
          <a:ln w="9525">
            <a:noFill/>
            <a:miter lim="800000"/>
            <a:headEnd/>
            <a:tailEnd/>
          </a:ln>
        </p:spPr>
        <p:txBody>
          <a:bodyPr>
            <a:spAutoFit/>
          </a:bodyPr>
          <a:lstStyle/>
          <a:p>
            <a:r>
              <a:rPr lang="en-US" sz="2200" dirty="0">
                <a:latin typeface="Times New Roman" pitchFamily="18" charset="0"/>
              </a:rPr>
              <a:t>TOPIK SKRIPSI:</a:t>
            </a:r>
          </a:p>
          <a:p>
            <a:endParaRPr lang="en-US" sz="2200" dirty="0">
              <a:latin typeface="Times New Roman" pitchFamily="18" charset="0"/>
            </a:endParaRPr>
          </a:p>
          <a:p>
            <a:pPr marL="342900" indent="-342900">
              <a:buFont typeface="Arial"/>
              <a:buChar char="•"/>
            </a:pPr>
            <a:r>
              <a:rPr lang="en-US" sz="2200" dirty="0" err="1">
                <a:latin typeface="Times New Roman" pitchFamily="18" charset="0"/>
              </a:rPr>
              <a:t>Pengembangan</a:t>
            </a:r>
            <a:r>
              <a:rPr lang="en-US" sz="2200" dirty="0">
                <a:latin typeface="Times New Roman" pitchFamily="18" charset="0"/>
              </a:rPr>
              <a:t> </a:t>
            </a:r>
            <a:r>
              <a:rPr lang="en-US" sz="2200" dirty="0" err="1">
                <a:latin typeface="Times New Roman" pitchFamily="18" charset="0"/>
              </a:rPr>
              <a:t>aplikasi-aplikasi</a:t>
            </a:r>
            <a:r>
              <a:rPr lang="en-US" sz="2200" dirty="0">
                <a:latin typeface="Times New Roman" pitchFamily="18" charset="0"/>
              </a:rPr>
              <a:t> </a:t>
            </a:r>
            <a:r>
              <a:rPr lang="en-US" sz="2200" dirty="0" err="1">
                <a:latin typeface="Times New Roman" pitchFamily="18" charset="0"/>
              </a:rPr>
              <a:t>berbasiskan</a:t>
            </a:r>
            <a:r>
              <a:rPr lang="en-US" sz="2200" dirty="0">
                <a:latin typeface="Times New Roman" pitchFamily="18" charset="0"/>
              </a:rPr>
              <a:t> </a:t>
            </a:r>
            <a:r>
              <a:rPr lang="en-US" sz="2200" dirty="0" err="1" smtClean="0">
                <a:latin typeface="Times New Roman" pitchFamily="18" charset="0"/>
              </a:rPr>
              <a:t>teknologi</a:t>
            </a:r>
            <a:r>
              <a:rPr lang="en-US" sz="2200" dirty="0" smtClean="0">
                <a:latin typeface="Times New Roman" pitchFamily="18" charset="0"/>
              </a:rPr>
              <a:t> </a:t>
            </a:r>
            <a:r>
              <a:rPr lang="en-US" sz="2200" dirty="0" err="1">
                <a:latin typeface="Times New Roman" pitchFamily="18" charset="0"/>
              </a:rPr>
              <a:t>jaringan</a:t>
            </a:r>
            <a:r>
              <a:rPr lang="en-US" sz="2200" dirty="0">
                <a:latin typeface="Times New Roman" pitchFamily="18" charset="0"/>
              </a:rPr>
              <a:t> </a:t>
            </a:r>
            <a:r>
              <a:rPr lang="en-US" sz="2200" dirty="0" err="1">
                <a:latin typeface="Times New Roman" pitchFamily="18" charset="0"/>
              </a:rPr>
              <a:t>komputer</a:t>
            </a:r>
            <a:r>
              <a:rPr lang="en-US" sz="2200" dirty="0" smtClean="0">
                <a:latin typeface="Times New Roman" pitchFamily="18" charset="0"/>
              </a:rPr>
              <a:t>. (</a:t>
            </a:r>
            <a:r>
              <a:rPr lang="en-US" sz="2200" dirty="0" err="1">
                <a:latin typeface="Times New Roman" pitchFamily="18" charset="0"/>
              </a:rPr>
              <a:t>B</a:t>
            </a:r>
            <a:r>
              <a:rPr lang="en-US" sz="2200" dirty="0" err="1" smtClean="0">
                <a:latin typeface="Times New Roman" pitchFamily="18" charset="0"/>
              </a:rPr>
              <a:t>ukan</a:t>
            </a:r>
            <a:r>
              <a:rPr lang="en-US" sz="2200" dirty="0" smtClean="0">
                <a:latin typeface="Times New Roman" pitchFamily="18" charset="0"/>
              </a:rPr>
              <a:t> </a:t>
            </a:r>
            <a:r>
              <a:rPr lang="en-US" sz="2200" dirty="0" err="1" smtClean="0">
                <a:latin typeface="Times New Roman" pitchFamily="18" charset="0"/>
              </a:rPr>
              <a:t>pengembangan</a:t>
            </a:r>
            <a:r>
              <a:rPr lang="en-US" sz="2200" dirty="0" smtClean="0">
                <a:latin typeface="Times New Roman" pitchFamily="18" charset="0"/>
              </a:rPr>
              <a:t> </a:t>
            </a:r>
            <a:r>
              <a:rPr lang="en-US" sz="2200" dirty="0" err="1" smtClean="0">
                <a:latin typeface="Times New Roman" pitchFamily="18" charset="0"/>
              </a:rPr>
              <a:t>aplikasi</a:t>
            </a:r>
            <a:r>
              <a:rPr lang="en-US" sz="2200" dirty="0" smtClean="0">
                <a:latin typeface="Times New Roman" pitchFamily="18" charset="0"/>
              </a:rPr>
              <a:t> </a:t>
            </a:r>
            <a:r>
              <a:rPr lang="en-US" sz="2200" dirty="0" err="1" smtClean="0">
                <a:latin typeface="Times New Roman" pitchFamily="18" charset="0"/>
              </a:rPr>
              <a:t>sistem</a:t>
            </a:r>
            <a:r>
              <a:rPr lang="en-US" sz="2200" dirty="0" smtClean="0">
                <a:latin typeface="Times New Roman" pitchFamily="18" charset="0"/>
              </a:rPr>
              <a:t> </a:t>
            </a:r>
            <a:r>
              <a:rPr lang="en-US" sz="2200" dirty="0" err="1" smtClean="0">
                <a:latin typeface="Times New Roman" pitchFamily="18" charset="0"/>
              </a:rPr>
              <a:t>informasi</a:t>
            </a:r>
            <a:r>
              <a:rPr lang="en-US" sz="2200" dirty="0" smtClean="0">
                <a:latin typeface="Times New Roman" pitchFamily="18" charset="0"/>
              </a:rPr>
              <a:t> yang </a:t>
            </a:r>
            <a:r>
              <a:rPr lang="en-US" sz="2200" dirty="0" err="1" smtClean="0">
                <a:latin typeface="Times New Roman" pitchFamily="18" charset="0"/>
              </a:rPr>
              <a:t>menggunakan</a:t>
            </a:r>
            <a:r>
              <a:rPr lang="en-US" sz="2200" dirty="0" smtClean="0">
                <a:latin typeface="Times New Roman" pitchFamily="18" charset="0"/>
              </a:rPr>
              <a:t> web). </a:t>
            </a:r>
          </a:p>
        </p:txBody>
      </p:sp>
    </p:spTree>
    <p:extLst>
      <p:ext uri="{BB962C8B-B14F-4D97-AF65-F5344CB8AC3E}">
        <p14:creationId xmlns:p14="http://schemas.microsoft.com/office/powerpoint/2010/main" val="4063781901"/>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872" y="188640"/>
            <a:ext cx="7067128" cy="1143000"/>
          </a:xfrm>
        </p:spPr>
        <p:txBody>
          <a:bodyPr/>
          <a:lstStyle/>
          <a:p>
            <a:r>
              <a:rPr lang="en-US" dirty="0" err="1"/>
              <a:t>Topik</a:t>
            </a:r>
            <a:r>
              <a:rPr lang="en-US" dirty="0"/>
              <a:t> </a:t>
            </a:r>
            <a:r>
              <a:rPr lang="en-US" dirty="0" err="1"/>
              <a:t>Skripsi</a:t>
            </a:r>
            <a:endParaRPr lang="en-US" dirty="0"/>
          </a:p>
        </p:txBody>
      </p:sp>
      <p:sp>
        <p:nvSpPr>
          <p:cNvPr id="3" name="Content Placeholder 2"/>
          <p:cNvSpPr>
            <a:spLocks noGrp="1"/>
          </p:cNvSpPr>
          <p:nvPr>
            <p:ph idx="1"/>
          </p:nvPr>
        </p:nvSpPr>
        <p:spPr>
          <a:xfrm>
            <a:off x="940969" y="1556792"/>
            <a:ext cx="8229600" cy="1038225"/>
          </a:xfrm>
        </p:spPr>
        <p:txBody>
          <a:bodyPr/>
          <a:lstStyle/>
          <a:p>
            <a:r>
              <a:rPr lang="en-US" sz="1900" dirty="0" smtClean="0">
                <a:latin typeface="Agency FB Bold"/>
                <a:cs typeface="Agency FB Bold"/>
              </a:rPr>
              <a:t>NETWORK TOPOLOGY GENERATOR</a:t>
            </a:r>
            <a:br>
              <a:rPr lang="en-US" sz="1900" dirty="0" smtClean="0">
                <a:latin typeface="Agency FB Bold"/>
                <a:cs typeface="Agency FB Bold"/>
              </a:rPr>
            </a:br>
            <a:r>
              <a:rPr lang="en-US" sz="1900" dirty="0" smtClean="0">
                <a:latin typeface="Agency FB Bold"/>
                <a:cs typeface="Agency FB Bold"/>
              </a:rPr>
              <a:t>AND DEVICE SECURITY ASSESSMENT ON ANDROID MOBILE DEVICE</a:t>
            </a:r>
            <a:endParaRPr lang="en-US" sz="1900" dirty="0"/>
          </a:p>
        </p:txBody>
      </p:sp>
      <p:sp>
        <p:nvSpPr>
          <p:cNvPr id="4" name="Date Placeholder 3"/>
          <p:cNvSpPr>
            <a:spLocks noGrp="1"/>
          </p:cNvSpPr>
          <p:nvPr>
            <p:ph type="dt" sz="half" idx="10"/>
          </p:nvPr>
        </p:nvSpPr>
        <p:spPr/>
        <p:txBody>
          <a:bodyPr/>
          <a:lstStyle/>
          <a:p>
            <a:pPr>
              <a:defRPr/>
            </a:pPr>
            <a:r>
              <a:rPr lang="en-US"/>
              <a:t>Bina Nusantara</a:t>
            </a:r>
          </a:p>
        </p:txBody>
      </p:sp>
      <p:sp>
        <p:nvSpPr>
          <p:cNvPr id="5" name="Slide Number Placeholder 4"/>
          <p:cNvSpPr>
            <a:spLocks noGrp="1"/>
          </p:cNvSpPr>
          <p:nvPr>
            <p:ph type="sldNum" sz="quarter" idx="12"/>
          </p:nvPr>
        </p:nvSpPr>
        <p:spPr/>
        <p:txBody>
          <a:bodyPr/>
          <a:lstStyle/>
          <a:p>
            <a:pPr>
              <a:defRPr/>
            </a:pPr>
            <a:fld id="{1CCA29D0-8926-4CFE-9B90-4DB6AB8264EB}" type="slidenum">
              <a:rPr lang="en-US"/>
              <a:pPr>
                <a:defRPr/>
              </a:pPr>
              <a:t>11</a:t>
            </a:fld>
            <a:endParaRPr lang="en-US"/>
          </a:p>
        </p:txBody>
      </p:sp>
      <p:pic>
        <p:nvPicPr>
          <p:cNvPr id="6" name="Picture 5" descr="4.2.1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1640" y="2852936"/>
            <a:ext cx="1690444" cy="3005233"/>
          </a:xfrm>
          <a:prstGeom prst="rect">
            <a:avLst/>
          </a:prstGeom>
          <a:effectLst>
            <a:reflection stA="40000" endPos="10000" dir="5400000" sy="-100000" algn="bl" rotWithShape="0"/>
          </a:effectLst>
        </p:spPr>
      </p:pic>
      <p:pic>
        <p:nvPicPr>
          <p:cNvPr id="7" name="Picture 6" descr="4.2.4 (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7600" y="2819400"/>
            <a:ext cx="1714499" cy="3048000"/>
          </a:xfrm>
          <a:prstGeom prst="rect">
            <a:avLst/>
          </a:prstGeom>
          <a:effectLst>
            <a:reflection stA="40000" endPos="10000" dir="5400000" sy="-100000" algn="bl" rotWithShape="0"/>
          </a:effectLst>
        </p:spPr>
      </p:pic>
      <p:pic>
        <p:nvPicPr>
          <p:cNvPr id="8" name="Picture 7" descr="4.2.4 (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2852936"/>
            <a:ext cx="1774918" cy="3048000"/>
          </a:xfrm>
          <a:prstGeom prst="rect">
            <a:avLst/>
          </a:prstGeom>
          <a:effectLst>
            <a:reflection stA="40000" endPos="10000" dist="12700" dir="5400000" sy="-100000" algn="bl" rotWithShape="0"/>
          </a:effectLst>
        </p:spPr>
      </p:pic>
    </p:spTree>
    <p:extLst>
      <p:ext uri="{BB962C8B-B14F-4D97-AF65-F5344CB8AC3E}">
        <p14:creationId xmlns:p14="http://schemas.microsoft.com/office/powerpoint/2010/main" val="2941802644"/>
      </p:ext>
    </p:extLst>
  </p:cSld>
  <p:clrMapOvr>
    <a:masterClrMapping/>
  </p:clrMapOvr>
  <p:transition xmlns:p14="http://schemas.microsoft.com/office/powerpoint/2010/main"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988840"/>
            <a:ext cx="8229600" cy="3517900"/>
          </a:xfrm>
        </p:spPr>
        <p:txBody>
          <a:bodyPr/>
          <a:lstStyle/>
          <a:p>
            <a:r>
              <a:rPr lang="en-US" dirty="0"/>
              <a:t>SINKRONISASI OTOMATIS STATUS DOSEN DENGAN RASPBERRY PI MELALUI FACEBOOK GRAPH API</a:t>
            </a:r>
          </a:p>
        </p:txBody>
      </p:sp>
      <p:sp>
        <p:nvSpPr>
          <p:cNvPr id="4" name="Date Placeholder 3"/>
          <p:cNvSpPr>
            <a:spLocks noGrp="1"/>
          </p:cNvSpPr>
          <p:nvPr>
            <p:ph type="dt" sz="half" idx="10"/>
          </p:nvPr>
        </p:nvSpPr>
        <p:spPr/>
        <p:txBody>
          <a:bodyPr/>
          <a:lstStyle/>
          <a:p>
            <a:pPr>
              <a:defRPr/>
            </a:pPr>
            <a:r>
              <a:rPr lang="en-US"/>
              <a:t>Bina Nusantara</a:t>
            </a:r>
          </a:p>
        </p:txBody>
      </p:sp>
      <p:sp>
        <p:nvSpPr>
          <p:cNvPr id="5" name="Slide Number Placeholder 4"/>
          <p:cNvSpPr>
            <a:spLocks noGrp="1"/>
          </p:cNvSpPr>
          <p:nvPr>
            <p:ph type="sldNum" sz="quarter" idx="12"/>
          </p:nvPr>
        </p:nvSpPr>
        <p:spPr/>
        <p:txBody>
          <a:bodyPr/>
          <a:lstStyle/>
          <a:p>
            <a:pPr>
              <a:defRPr/>
            </a:pPr>
            <a:fld id="{1CCA29D0-8926-4CFE-9B90-4DB6AB8264EB}" type="slidenum">
              <a:rPr lang="en-US"/>
              <a:pPr>
                <a:defRPr/>
              </a:pPr>
              <a:t>12</a:t>
            </a:fld>
            <a:endParaRPr lang="en-US"/>
          </a:p>
        </p:txBody>
      </p:sp>
      <p:sp>
        <p:nvSpPr>
          <p:cNvPr id="6" name="Title 1"/>
          <p:cNvSpPr>
            <a:spLocks noGrp="1"/>
          </p:cNvSpPr>
          <p:nvPr>
            <p:ph type="title"/>
          </p:nvPr>
        </p:nvSpPr>
        <p:spPr>
          <a:xfrm>
            <a:off x="916725" y="260648"/>
            <a:ext cx="8229600" cy="1143000"/>
          </a:xfrm>
        </p:spPr>
        <p:txBody>
          <a:bodyPr/>
          <a:lstStyle/>
          <a:p>
            <a:r>
              <a:rPr lang="en-US" dirty="0" err="1"/>
              <a:t>Topik</a:t>
            </a:r>
            <a:r>
              <a:rPr lang="en-US" dirty="0"/>
              <a:t> </a:t>
            </a:r>
            <a:r>
              <a:rPr lang="en-US" dirty="0" err="1"/>
              <a:t>Skripsi</a:t>
            </a:r>
            <a:endParaRPr lang="en-US" dirty="0"/>
          </a:p>
        </p:txBody>
      </p:sp>
      <p:pic>
        <p:nvPicPr>
          <p:cNvPr id="7" name="Picture 6" descr="1654134_10152174166317298_1030230775_n.jpg"/>
          <p:cNvPicPr>
            <a:picLocks noChangeAspect="1"/>
          </p:cNvPicPr>
          <p:nvPr/>
        </p:nvPicPr>
        <p:blipFill>
          <a:blip r:embed="rId2"/>
          <a:stretch>
            <a:fillRect/>
          </a:stretch>
        </p:blipFill>
        <p:spPr>
          <a:xfrm>
            <a:off x="3124200" y="2895600"/>
            <a:ext cx="3352800" cy="3352799"/>
          </a:xfrm>
          <a:prstGeom prst="rect">
            <a:avLst/>
          </a:prstGeom>
        </p:spPr>
      </p:pic>
    </p:spTree>
    <p:extLst>
      <p:ext uri="{BB962C8B-B14F-4D97-AF65-F5344CB8AC3E}">
        <p14:creationId xmlns:p14="http://schemas.microsoft.com/office/powerpoint/2010/main" val="1968799245"/>
      </p:ext>
    </p:extLst>
  </p:cSld>
  <p:clrMapOvr>
    <a:masterClrMapping/>
  </p:clrMapOvr>
  <p:transition xmlns:p14="http://schemas.microsoft.com/office/powerpoint/2010/main"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332656"/>
            <a:ext cx="7067128" cy="1143000"/>
          </a:xfrm>
        </p:spPr>
        <p:txBody>
          <a:bodyPr/>
          <a:lstStyle/>
          <a:p>
            <a:r>
              <a:rPr lang="en-US" dirty="0" err="1"/>
              <a:t>Topik</a:t>
            </a:r>
            <a:r>
              <a:rPr lang="en-US" dirty="0"/>
              <a:t> </a:t>
            </a:r>
            <a:r>
              <a:rPr lang="en-US" dirty="0" err="1"/>
              <a:t>Riset</a:t>
            </a:r>
            <a:endParaRPr lang="en-US" dirty="0"/>
          </a:p>
        </p:txBody>
      </p:sp>
      <p:sp>
        <p:nvSpPr>
          <p:cNvPr id="3" name="Content Placeholder 2"/>
          <p:cNvSpPr>
            <a:spLocks noGrp="1"/>
          </p:cNvSpPr>
          <p:nvPr>
            <p:ph idx="1"/>
          </p:nvPr>
        </p:nvSpPr>
        <p:spPr/>
        <p:txBody>
          <a:bodyPr/>
          <a:lstStyle/>
          <a:p>
            <a:r>
              <a:rPr lang="en-US"/>
              <a:t>Telepresence Robot</a:t>
            </a:r>
          </a:p>
        </p:txBody>
      </p:sp>
      <p:sp>
        <p:nvSpPr>
          <p:cNvPr id="4" name="Date Placeholder 3"/>
          <p:cNvSpPr>
            <a:spLocks noGrp="1"/>
          </p:cNvSpPr>
          <p:nvPr>
            <p:ph type="dt" sz="half" idx="10"/>
          </p:nvPr>
        </p:nvSpPr>
        <p:spPr/>
        <p:txBody>
          <a:bodyPr/>
          <a:lstStyle/>
          <a:p>
            <a:pPr>
              <a:defRPr/>
            </a:pPr>
            <a:r>
              <a:rPr lang="en-US"/>
              <a:t>Bina Nusantara</a:t>
            </a:r>
          </a:p>
        </p:txBody>
      </p:sp>
      <p:sp>
        <p:nvSpPr>
          <p:cNvPr id="5" name="Slide Number Placeholder 4"/>
          <p:cNvSpPr>
            <a:spLocks noGrp="1"/>
          </p:cNvSpPr>
          <p:nvPr>
            <p:ph type="sldNum" sz="quarter" idx="12"/>
          </p:nvPr>
        </p:nvSpPr>
        <p:spPr/>
        <p:txBody>
          <a:bodyPr/>
          <a:lstStyle/>
          <a:p>
            <a:pPr>
              <a:defRPr/>
            </a:pPr>
            <a:fld id="{1CCA29D0-8926-4CFE-9B90-4DB6AB8264EB}" type="slidenum">
              <a:rPr lang="en-US"/>
              <a:pPr>
                <a:defRPr/>
              </a:pPr>
              <a:t>13</a:t>
            </a:fld>
            <a:endParaRPr lang="en-US"/>
          </a:p>
        </p:txBody>
      </p:sp>
      <p:pic>
        <p:nvPicPr>
          <p:cNvPr id="7" name="Picture 6" descr="Picture 1.png"/>
          <p:cNvPicPr>
            <a:picLocks noChangeAspect="1"/>
          </p:cNvPicPr>
          <p:nvPr/>
        </p:nvPicPr>
        <p:blipFill>
          <a:blip r:embed="rId2"/>
          <a:stretch>
            <a:fillRect/>
          </a:stretch>
        </p:blipFill>
        <p:spPr>
          <a:xfrm>
            <a:off x="1219200" y="2438400"/>
            <a:ext cx="6896100" cy="2956918"/>
          </a:xfrm>
          <a:prstGeom prst="rect">
            <a:avLst/>
          </a:prstGeom>
        </p:spPr>
      </p:pic>
    </p:spTree>
    <p:extLst>
      <p:ext uri="{BB962C8B-B14F-4D97-AF65-F5344CB8AC3E}">
        <p14:creationId xmlns:p14="http://schemas.microsoft.com/office/powerpoint/2010/main" val="606937639"/>
      </p:ext>
    </p:extLst>
  </p:cSld>
  <p:clrMapOvr>
    <a:masterClrMapping/>
  </p:clrMapOvr>
  <p:transition xmlns:p14="http://schemas.microsoft.com/office/powerpoint/2010/mai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14</a:t>
            </a:fld>
            <a:endParaRPr lang="en-US"/>
          </a:p>
        </p:txBody>
      </p:sp>
      <p:sp>
        <p:nvSpPr>
          <p:cNvPr id="3" name="Rectangle 2"/>
          <p:cNvSpPr/>
          <p:nvPr/>
        </p:nvSpPr>
        <p:spPr>
          <a:xfrm>
            <a:off x="1043608" y="1484784"/>
            <a:ext cx="6120680" cy="2308324"/>
          </a:xfrm>
          <a:prstGeom prst="rect">
            <a:avLst/>
          </a:prstGeom>
        </p:spPr>
        <p:txBody>
          <a:bodyPr wrap="square">
            <a:spAutoFit/>
          </a:bodyPr>
          <a:lstStyle/>
          <a:p>
            <a:pPr marL="171450" indent="-171450">
              <a:buFont typeface="Arial"/>
              <a:buChar char="•"/>
            </a:pPr>
            <a:r>
              <a:rPr lang="en-US" sz="2400" dirty="0"/>
              <a:t>Application Developer </a:t>
            </a:r>
          </a:p>
          <a:p>
            <a:pPr marL="171450" indent="-171450">
              <a:buFont typeface="Arial"/>
              <a:buChar char="•"/>
            </a:pPr>
            <a:r>
              <a:rPr lang="en-US" sz="2400" dirty="0" smtClean="0"/>
              <a:t>Network </a:t>
            </a:r>
            <a:r>
              <a:rPr lang="en-US" sz="2400" dirty="0"/>
              <a:t>Programmer/</a:t>
            </a:r>
            <a:r>
              <a:rPr lang="en-US" sz="2400" dirty="0" smtClean="0"/>
              <a:t>Analyst</a:t>
            </a:r>
          </a:p>
          <a:p>
            <a:pPr marL="171450" indent="-171450">
              <a:buFont typeface="Arial"/>
              <a:buChar char="•"/>
            </a:pPr>
            <a:r>
              <a:rPr lang="en-US" sz="2400" dirty="0" smtClean="0"/>
              <a:t>Network Administrator</a:t>
            </a:r>
          </a:p>
          <a:p>
            <a:pPr marL="171450" indent="-171450">
              <a:buFont typeface="Arial"/>
              <a:buChar char="•"/>
            </a:pPr>
            <a:r>
              <a:rPr lang="en-US" sz="2400" dirty="0" smtClean="0"/>
              <a:t>Network </a:t>
            </a:r>
            <a:r>
              <a:rPr lang="en-US" sz="2400" dirty="0"/>
              <a:t>(Systems) </a:t>
            </a:r>
            <a:r>
              <a:rPr lang="en-US" sz="2400" dirty="0" smtClean="0"/>
              <a:t>Engineer</a:t>
            </a:r>
          </a:p>
          <a:p>
            <a:pPr marL="171450" indent="-171450">
              <a:buFont typeface="Arial"/>
              <a:buChar char="•"/>
            </a:pPr>
            <a:r>
              <a:rPr lang="en-US" sz="2400" dirty="0" smtClean="0"/>
              <a:t>Network </a:t>
            </a:r>
            <a:r>
              <a:rPr lang="en-US" sz="2400" dirty="0"/>
              <a:t>(Service) </a:t>
            </a:r>
            <a:r>
              <a:rPr lang="en-US" sz="2400" dirty="0" smtClean="0"/>
              <a:t>Technician</a:t>
            </a:r>
          </a:p>
          <a:p>
            <a:pPr marL="171450" indent="-171450">
              <a:buFont typeface="Arial"/>
              <a:buChar char="•"/>
            </a:pPr>
            <a:r>
              <a:rPr lang="en-US" sz="2400" dirty="0" smtClean="0"/>
              <a:t>Network</a:t>
            </a:r>
            <a:r>
              <a:rPr lang="en-US" sz="2400" dirty="0"/>
              <a:t>/Information Systems Manage</a:t>
            </a:r>
          </a:p>
        </p:txBody>
      </p:sp>
      <p:sp>
        <p:nvSpPr>
          <p:cNvPr id="8" name="Title 1"/>
          <p:cNvSpPr>
            <a:spLocks noGrp="1"/>
          </p:cNvSpPr>
          <p:nvPr>
            <p:ph type="title"/>
          </p:nvPr>
        </p:nvSpPr>
        <p:spPr>
          <a:xfrm>
            <a:off x="1691680" y="188640"/>
            <a:ext cx="7067128" cy="1143000"/>
          </a:xfrm>
        </p:spPr>
        <p:txBody>
          <a:bodyPr/>
          <a:lstStyle/>
          <a:p>
            <a:r>
              <a:rPr lang="en-US" dirty="0" smtClean="0"/>
              <a:t>Job Description</a:t>
            </a:r>
            <a:endParaRPr lang="en-US" dirty="0"/>
          </a:p>
        </p:txBody>
      </p:sp>
    </p:spTree>
    <p:extLst>
      <p:ext uri="{BB962C8B-B14F-4D97-AF65-F5344CB8AC3E}">
        <p14:creationId xmlns:p14="http://schemas.microsoft.com/office/powerpoint/2010/main" val="63656998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15</a:t>
            </a:fld>
            <a:endParaRPr lang="en-US"/>
          </a:p>
        </p:txBody>
      </p:sp>
      <p:sp>
        <p:nvSpPr>
          <p:cNvPr id="4" name="Rectangle 3"/>
          <p:cNvSpPr/>
          <p:nvPr/>
        </p:nvSpPr>
        <p:spPr>
          <a:xfrm>
            <a:off x="1115616" y="1412776"/>
            <a:ext cx="7416824" cy="3970318"/>
          </a:xfrm>
          <a:prstGeom prst="rect">
            <a:avLst/>
          </a:prstGeom>
        </p:spPr>
        <p:txBody>
          <a:bodyPr wrap="square">
            <a:spAutoFit/>
          </a:bodyPr>
          <a:lstStyle/>
          <a:p>
            <a:pPr algn="just"/>
            <a:r>
              <a:rPr lang="en-US" sz="2800" b="1" dirty="0" smtClean="0"/>
              <a:t>Network Programmer/Analysts</a:t>
            </a:r>
            <a:r>
              <a:rPr lang="en-US" sz="2800" dirty="0" smtClean="0"/>
              <a:t> </a:t>
            </a:r>
          </a:p>
          <a:p>
            <a:pPr algn="just"/>
            <a:endParaRPr lang="en-US" sz="2800" dirty="0" smtClean="0"/>
          </a:p>
          <a:p>
            <a:pPr algn="just"/>
            <a:r>
              <a:rPr lang="en-US" sz="2800" dirty="0" smtClean="0"/>
              <a:t>generally write software programs or scripts that aid in network analysis, such as diagnostics or monitoring utilities. They also specialize in evaluating third-party products and integrating new software technologies into an existing network environment or to build a new environment. </a:t>
            </a:r>
          </a:p>
        </p:txBody>
      </p:sp>
    </p:spTree>
    <p:extLst>
      <p:ext uri="{BB962C8B-B14F-4D97-AF65-F5344CB8AC3E}">
        <p14:creationId xmlns:p14="http://schemas.microsoft.com/office/powerpoint/2010/main" val="232799280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16</a:t>
            </a:fld>
            <a:endParaRPr lang="en-US"/>
          </a:p>
        </p:txBody>
      </p:sp>
      <p:sp>
        <p:nvSpPr>
          <p:cNvPr id="6" name="Rectangle 5"/>
          <p:cNvSpPr/>
          <p:nvPr/>
        </p:nvSpPr>
        <p:spPr>
          <a:xfrm>
            <a:off x="1043608" y="1628800"/>
            <a:ext cx="8250560" cy="4832093"/>
          </a:xfrm>
          <a:prstGeom prst="rect">
            <a:avLst/>
          </a:prstGeom>
        </p:spPr>
        <p:txBody>
          <a:bodyPr wrap="square">
            <a:spAutoFit/>
          </a:bodyPr>
          <a:lstStyle/>
          <a:p>
            <a:r>
              <a:rPr lang="en-US" sz="2800" dirty="0" smtClean="0"/>
              <a:t>Candidate will be responsible for,</a:t>
            </a:r>
          </a:p>
          <a:p>
            <a:endParaRPr lang="en-US" sz="2800" dirty="0" smtClean="0"/>
          </a:p>
          <a:p>
            <a:pPr marL="810000" indent="-277200">
              <a:buFont typeface="Arial"/>
              <a:buChar char="•"/>
            </a:pPr>
            <a:r>
              <a:rPr lang="en-US" sz="2800" dirty="0" smtClean="0"/>
              <a:t> Analysis, installation and configuration of company networks.</a:t>
            </a:r>
          </a:p>
          <a:p>
            <a:pPr marL="810000" indent="-277200">
              <a:buFont typeface="Arial"/>
              <a:buChar char="•"/>
            </a:pPr>
            <a:r>
              <a:rPr lang="en-US" sz="2800" dirty="0" smtClean="0"/>
              <a:t> Daily activities include monitoring network performance, troubleshooting problems and maintaining network security. </a:t>
            </a:r>
          </a:p>
          <a:p>
            <a:pPr marL="810000" indent="-277200">
              <a:buFont typeface="Arial"/>
              <a:buChar char="•"/>
            </a:pPr>
            <a:r>
              <a:rPr lang="en-US" sz="2800" dirty="0" smtClean="0"/>
              <a:t> Other activities include assisting customers with operating systems and network adapters, configuring routers, switches, and firewalls, and evaluating third-party tools</a:t>
            </a:r>
            <a:endParaRPr lang="en-US" sz="2800" dirty="0"/>
          </a:p>
        </p:txBody>
      </p:sp>
      <p:sp>
        <p:nvSpPr>
          <p:cNvPr id="9" name="Title 1"/>
          <p:cNvSpPr>
            <a:spLocks noGrp="1"/>
          </p:cNvSpPr>
          <p:nvPr>
            <p:ph type="title"/>
          </p:nvPr>
        </p:nvSpPr>
        <p:spPr>
          <a:xfrm>
            <a:off x="1691680" y="188640"/>
            <a:ext cx="7067128" cy="1143000"/>
          </a:xfrm>
        </p:spPr>
        <p:txBody>
          <a:bodyPr/>
          <a:lstStyle/>
          <a:p>
            <a:r>
              <a:rPr lang="en-US" dirty="0" smtClean="0"/>
              <a:t>Network Administrator</a:t>
            </a:r>
            <a:endParaRPr lang="en-US" dirty="0"/>
          </a:p>
        </p:txBody>
      </p:sp>
    </p:spTree>
    <p:extLst>
      <p:ext uri="{BB962C8B-B14F-4D97-AF65-F5344CB8AC3E}">
        <p14:creationId xmlns:p14="http://schemas.microsoft.com/office/powerpoint/2010/main" val="362853817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17</a:t>
            </a:fld>
            <a:endParaRPr lang="en-US"/>
          </a:p>
        </p:txBody>
      </p:sp>
      <p:sp>
        <p:nvSpPr>
          <p:cNvPr id="4" name="TextBox 3"/>
          <p:cNvSpPr txBox="1"/>
          <p:nvPr/>
        </p:nvSpPr>
        <p:spPr>
          <a:xfrm>
            <a:off x="1259632" y="1700808"/>
            <a:ext cx="7315200" cy="2246769"/>
          </a:xfrm>
          <a:prstGeom prst="rect">
            <a:avLst/>
          </a:prstGeom>
          <a:noFill/>
        </p:spPr>
        <p:txBody>
          <a:bodyPr wrap="square" rtlCol="0">
            <a:spAutoFit/>
          </a:bodyPr>
          <a:lstStyle/>
          <a:p>
            <a:pPr algn="just"/>
            <a:r>
              <a:rPr lang="en-US" sz="2800" dirty="0" smtClean="0"/>
              <a:t>Administrators focus on the day-to-day management of networks, whereas network engineers focus primarily on system upgrades, evaluating vendor products, security testing, and so on.</a:t>
            </a:r>
            <a:endParaRPr lang="en-US" sz="2800" dirty="0"/>
          </a:p>
        </p:txBody>
      </p:sp>
      <p:sp>
        <p:nvSpPr>
          <p:cNvPr id="8" name="Title 1"/>
          <p:cNvSpPr>
            <a:spLocks noGrp="1"/>
          </p:cNvSpPr>
          <p:nvPr>
            <p:ph type="title"/>
          </p:nvPr>
        </p:nvSpPr>
        <p:spPr>
          <a:xfrm>
            <a:off x="1691680" y="188640"/>
            <a:ext cx="7067128" cy="1143000"/>
          </a:xfrm>
        </p:spPr>
        <p:txBody>
          <a:bodyPr/>
          <a:lstStyle/>
          <a:p>
            <a:r>
              <a:rPr lang="en-US" dirty="0" smtClean="0"/>
              <a:t>Network Engineer</a:t>
            </a:r>
            <a:endParaRPr lang="en-US" dirty="0"/>
          </a:p>
        </p:txBody>
      </p:sp>
    </p:spTree>
    <p:extLst>
      <p:ext uri="{BB962C8B-B14F-4D97-AF65-F5344CB8AC3E}">
        <p14:creationId xmlns:p14="http://schemas.microsoft.com/office/powerpoint/2010/main" val="411683208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18</a:t>
            </a:fld>
            <a:endParaRPr lang="en-US"/>
          </a:p>
        </p:txBody>
      </p:sp>
      <p:sp>
        <p:nvSpPr>
          <p:cNvPr id="4" name="Rectangle 3"/>
          <p:cNvSpPr/>
          <p:nvPr/>
        </p:nvSpPr>
        <p:spPr>
          <a:xfrm>
            <a:off x="1187624" y="1772816"/>
            <a:ext cx="7391400" cy="2246769"/>
          </a:xfrm>
          <a:prstGeom prst="rect">
            <a:avLst/>
          </a:prstGeom>
        </p:spPr>
        <p:txBody>
          <a:bodyPr wrap="square">
            <a:spAutoFit/>
          </a:bodyPr>
          <a:lstStyle/>
          <a:p>
            <a:r>
              <a:rPr lang="en-US" sz="2800" dirty="0" smtClean="0"/>
              <a:t>focus more on the setup, troubleshooting, and repair of specific hardware and software products. Service Technicians in particular often must travel to remote customer sites to perform "field" upgrades and support.</a:t>
            </a:r>
            <a:endParaRPr lang="en-US" sz="2800" dirty="0"/>
          </a:p>
        </p:txBody>
      </p:sp>
      <p:sp>
        <p:nvSpPr>
          <p:cNvPr id="8" name="Title 1"/>
          <p:cNvSpPr>
            <a:spLocks noGrp="1"/>
          </p:cNvSpPr>
          <p:nvPr>
            <p:ph type="title"/>
          </p:nvPr>
        </p:nvSpPr>
        <p:spPr>
          <a:xfrm>
            <a:off x="1691680" y="332656"/>
            <a:ext cx="7067128" cy="1143000"/>
          </a:xfrm>
        </p:spPr>
        <p:txBody>
          <a:bodyPr/>
          <a:lstStyle/>
          <a:p>
            <a:r>
              <a:rPr lang="en-US" dirty="0" smtClean="0"/>
              <a:t>Network Technician</a:t>
            </a:r>
            <a:endParaRPr lang="en-US" dirty="0"/>
          </a:p>
        </p:txBody>
      </p:sp>
    </p:spTree>
    <p:extLst>
      <p:ext uri="{BB962C8B-B14F-4D97-AF65-F5344CB8AC3E}">
        <p14:creationId xmlns:p14="http://schemas.microsoft.com/office/powerpoint/2010/main" val="288018516"/>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19</a:t>
            </a:fld>
            <a:endParaRPr lang="en-US"/>
          </a:p>
        </p:txBody>
      </p:sp>
      <p:sp>
        <p:nvSpPr>
          <p:cNvPr id="4" name="Rectangle 3"/>
          <p:cNvSpPr/>
          <p:nvPr/>
        </p:nvSpPr>
        <p:spPr>
          <a:xfrm>
            <a:off x="1066800" y="1556792"/>
            <a:ext cx="7753672" cy="2677656"/>
          </a:xfrm>
          <a:prstGeom prst="rect">
            <a:avLst/>
          </a:prstGeom>
        </p:spPr>
        <p:txBody>
          <a:bodyPr wrap="square">
            <a:spAutoFit/>
          </a:bodyPr>
          <a:lstStyle/>
          <a:p>
            <a:pPr algn="just"/>
            <a:r>
              <a:rPr lang="en-US" sz="2800" b="1" dirty="0" smtClean="0"/>
              <a:t>Network</a:t>
            </a:r>
            <a:r>
              <a:rPr lang="en-US" sz="2800" b="1" dirty="0"/>
              <a:t>/Information Systems Manager </a:t>
            </a:r>
          </a:p>
          <a:p>
            <a:pPr algn="just"/>
            <a:r>
              <a:rPr lang="en-US" sz="2800" b="1" dirty="0" smtClean="0"/>
              <a:t> </a:t>
            </a:r>
          </a:p>
          <a:p>
            <a:pPr algn="just"/>
            <a:r>
              <a:rPr lang="en-US" sz="2800" dirty="0" smtClean="0"/>
              <a:t>Supervise the work of </a:t>
            </a:r>
            <a:r>
              <a:rPr lang="en-US" sz="2800" dirty="0" err="1" smtClean="0"/>
              <a:t>adminstrators</a:t>
            </a:r>
            <a:r>
              <a:rPr lang="en-US" sz="2800" dirty="0" smtClean="0"/>
              <a:t>, engineers, technicians, and/or programmers. Network / Information Systems Managers also focus on longer-range planning and strategy considerations. </a:t>
            </a:r>
          </a:p>
        </p:txBody>
      </p:sp>
    </p:spTree>
    <p:extLst>
      <p:ext uri="{BB962C8B-B14F-4D97-AF65-F5344CB8AC3E}">
        <p14:creationId xmlns:p14="http://schemas.microsoft.com/office/powerpoint/2010/main" val="2076580618"/>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id-ID"/>
          </a:p>
        </p:txBody>
      </p:sp>
    </p:spTree>
    <p:extLst>
      <p:ext uri="{BB962C8B-B14F-4D97-AF65-F5344CB8AC3E}">
        <p14:creationId xmlns:p14="http://schemas.microsoft.com/office/powerpoint/2010/main" val="7581157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20</a:t>
            </a:fld>
            <a:endParaRPr lang="en-US"/>
          </a:p>
        </p:txBody>
      </p:sp>
      <p:sp>
        <p:nvSpPr>
          <p:cNvPr id="6" name="TextBox 5"/>
          <p:cNvSpPr txBox="1"/>
          <p:nvPr/>
        </p:nvSpPr>
        <p:spPr>
          <a:xfrm>
            <a:off x="1331640" y="1844824"/>
            <a:ext cx="7045518" cy="830997"/>
          </a:xfrm>
          <a:prstGeom prst="rect">
            <a:avLst/>
          </a:prstGeom>
          <a:noFill/>
        </p:spPr>
        <p:txBody>
          <a:bodyPr wrap="none" rtlCol="0">
            <a:spAutoFit/>
          </a:bodyPr>
          <a:lstStyle/>
          <a:p>
            <a:pPr>
              <a:buFont typeface="Arial"/>
              <a:buChar char="•"/>
            </a:pPr>
            <a:r>
              <a:rPr lang="en-US" sz="2400" dirty="0"/>
              <a:t>Cisco Certified Network Administrator (CCNA)</a:t>
            </a:r>
          </a:p>
          <a:p>
            <a:pPr>
              <a:buFont typeface="Arial"/>
              <a:buChar char="•"/>
            </a:pPr>
            <a:r>
              <a:rPr lang="en-US" sz="2400" dirty="0" err="1"/>
              <a:t>Mikrotik</a:t>
            </a:r>
            <a:r>
              <a:rPr lang="en-US" sz="2400" dirty="0"/>
              <a:t> Certified Network Administrator (MTCNA)</a:t>
            </a:r>
          </a:p>
        </p:txBody>
      </p:sp>
      <p:sp>
        <p:nvSpPr>
          <p:cNvPr id="9" name="Title 1"/>
          <p:cNvSpPr>
            <a:spLocks noGrp="1"/>
          </p:cNvSpPr>
          <p:nvPr>
            <p:ph type="title"/>
          </p:nvPr>
        </p:nvSpPr>
        <p:spPr>
          <a:xfrm>
            <a:off x="1619672" y="188640"/>
            <a:ext cx="7067128" cy="1143000"/>
          </a:xfrm>
        </p:spPr>
        <p:txBody>
          <a:bodyPr/>
          <a:lstStyle/>
          <a:p>
            <a:r>
              <a:rPr lang="en-US" dirty="0" smtClean="0"/>
              <a:t>Certification</a:t>
            </a:r>
            <a:endParaRPr lang="en-US" dirty="0"/>
          </a:p>
        </p:txBody>
      </p:sp>
    </p:spTree>
    <p:extLst>
      <p:ext uri="{BB962C8B-B14F-4D97-AF65-F5344CB8AC3E}">
        <p14:creationId xmlns:p14="http://schemas.microsoft.com/office/powerpoint/2010/main" val="356638777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21</a:t>
            </a:fld>
            <a:endParaRPr lang="en-US"/>
          </a:p>
        </p:txBody>
      </p:sp>
      <p:pic>
        <p:nvPicPr>
          <p:cNvPr id="2" name="Picture 1" descr="Screen Shot 2012-05-28 at 8.52.0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556792"/>
            <a:ext cx="7826896" cy="622300"/>
          </a:xfrm>
          <a:prstGeom prst="rect">
            <a:avLst/>
          </a:prstGeom>
        </p:spPr>
      </p:pic>
      <p:pic>
        <p:nvPicPr>
          <p:cNvPr id="3" name="Picture 2" descr="Screen Shot 2012-05-28 at 8.52.1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15616" y="2276872"/>
            <a:ext cx="7884368" cy="438177"/>
          </a:xfrm>
          <a:prstGeom prst="rect">
            <a:avLst/>
          </a:prstGeom>
        </p:spPr>
      </p:pic>
      <p:sp>
        <p:nvSpPr>
          <p:cNvPr id="6" name="TextBox 5"/>
          <p:cNvSpPr txBox="1"/>
          <p:nvPr/>
        </p:nvSpPr>
        <p:spPr>
          <a:xfrm>
            <a:off x="107504" y="5157192"/>
            <a:ext cx="2520280" cy="646331"/>
          </a:xfrm>
          <a:prstGeom prst="rect">
            <a:avLst/>
          </a:prstGeom>
          <a:noFill/>
        </p:spPr>
        <p:txBody>
          <a:bodyPr wrap="square" rtlCol="0">
            <a:spAutoFit/>
          </a:bodyPr>
          <a:lstStyle/>
          <a:p>
            <a:r>
              <a:rPr lang="en-US" dirty="0" smtClean="0"/>
              <a:t>Employment Outlook</a:t>
            </a:r>
          </a:p>
          <a:p>
            <a:r>
              <a:rPr lang="en-US" dirty="0" smtClean="0"/>
              <a:t>Salary Guide 2011/12</a:t>
            </a:r>
          </a:p>
          <a:p>
            <a:r>
              <a:rPr lang="en-US" dirty="0" smtClean="0"/>
              <a:t>KELLY</a:t>
            </a:r>
            <a:endParaRPr lang="en-US" dirty="0"/>
          </a:p>
        </p:txBody>
      </p:sp>
      <p:pic>
        <p:nvPicPr>
          <p:cNvPr id="8" name="Picture 7" descr="Screen Shot 2012-05-28 at 9.04.5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776" y="2708920"/>
            <a:ext cx="4680520" cy="3930090"/>
          </a:xfrm>
          <a:prstGeom prst="rect">
            <a:avLst/>
          </a:prstGeom>
        </p:spPr>
      </p:pic>
      <p:sp>
        <p:nvSpPr>
          <p:cNvPr id="9" name="Rectangle 8"/>
          <p:cNvSpPr/>
          <p:nvPr/>
        </p:nvSpPr>
        <p:spPr>
          <a:xfrm>
            <a:off x="7236296" y="3212976"/>
            <a:ext cx="1907704" cy="1477328"/>
          </a:xfrm>
          <a:prstGeom prst="rect">
            <a:avLst/>
          </a:prstGeom>
        </p:spPr>
        <p:txBody>
          <a:bodyPr wrap="square">
            <a:spAutoFit/>
          </a:bodyPr>
          <a:lstStyle/>
          <a:p>
            <a:r>
              <a:rPr lang="en-US" dirty="0"/>
              <a:t>http://</a:t>
            </a:r>
            <a:r>
              <a:rPr lang="en-US" dirty="0" err="1"/>
              <a:t>www.indeed.com</a:t>
            </a:r>
            <a:r>
              <a:rPr lang="en-US" dirty="0"/>
              <a:t>/salary/Network-Security-</a:t>
            </a:r>
            <a:r>
              <a:rPr lang="en-US" dirty="0" err="1"/>
              <a:t>Engineer.html</a:t>
            </a:r>
            <a:endParaRPr lang="en-US" dirty="0"/>
          </a:p>
        </p:txBody>
      </p:sp>
      <p:sp>
        <p:nvSpPr>
          <p:cNvPr id="10" name="Title 1"/>
          <p:cNvSpPr>
            <a:spLocks noGrp="1"/>
          </p:cNvSpPr>
          <p:nvPr>
            <p:ph type="title"/>
          </p:nvPr>
        </p:nvSpPr>
        <p:spPr>
          <a:xfrm>
            <a:off x="1691680" y="116632"/>
            <a:ext cx="7067128" cy="1143000"/>
          </a:xfrm>
        </p:spPr>
        <p:txBody>
          <a:bodyPr/>
          <a:lstStyle/>
          <a:p>
            <a:r>
              <a:rPr lang="en-US" dirty="0" smtClean="0"/>
              <a:t>Salary</a:t>
            </a:r>
            <a:endParaRPr lang="en-US" dirty="0"/>
          </a:p>
        </p:txBody>
      </p:sp>
    </p:spTree>
    <p:extLst>
      <p:ext uri="{BB962C8B-B14F-4D97-AF65-F5344CB8AC3E}">
        <p14:creationId xmlns:p14="http://schemas.microsoft.com/office/powerpoint/2010/main" val="160049576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huawei-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1124744"/>
            <a:ext cx="1944216" cy="1944216"/>
          </a:xfrm>
          <a:prstGeom prst="rect">
            <a:avLst/>
          </a:prstGeom>
        </p:spPr>
      </p:pic>
      <p:pic>
        <p:nvPicPr>
          <p:cNvPr id="16" name="Picture 15" descr="GarudaIndonesi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56176" y="1052736"/>
            <a:ext cx="2376264" cy="2376264"/>
          </a:xfrm>
          <a:prstGeom prst="rect">
            <a:avLst/>
          </a:prstGeom>
        </p:spPr>
      </p:pic>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22</a:t>
            </a:fld>
            <a:endParaRPr lang="en-US"/>
          </a:p>
        </p:txBody>
      </p:sp>
      <p:sp>
        <p:nvSpPr>
          <p:cNvPr id="2" name="TextBox 1"/>
          <p:cNvSpPr txBox="1"/>
          <p:nvPr/>
        </p:nvSpPr>
        <p:spPr>
          <a:xfrm>
            <a:off x="3203848" y="260648"/>
            <a:ext cx="3024336" cy="584776"/>
          </a:xfrm>
          <a:prstGeom prst="rect">
            <a:avLst/>
          </a:prstGeom>
          <a:noFill/>
        </p:spPr>
        <p:txBody>
          <a:bodyPr wrap="square" rtlCol="0">
            <a:spAutoFit/>
          </a:bodyPr>
          <a:lstStyle/>
          <a:p>
            <a:pPr algn="ctr"/>
            <a:r>
              <a:rPr lang="en-US" sz="3200" dirty="0" smtClean="0">
                <a:solidFill>
                  <a:schemeClr val="bg1"/>
                </a:solidFill>
              </a:rPr>
              <a:t>Company</a:t>
            </a:r>
            <a:endParaRPr lang="en-US" sz="3200" dirty="0">
              <a:solidFill>
                <a:schemeClr val="bg1"/>
              </a:solidFill>
            </a:endParaRPr>
          </a:p>
        </p:txBody>
      </p:sp>
      <p:pic>
        <p:nvPicPr>
          <p:cNvPr id="6" name="Picture 5" descr="cisco.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9512" y="1196752"/>
            <a:ext cx="3024335" cy="1594885"/>
          </a:xfrm>
          <a:prstGeom prst="rect">
            <a:avLst/>
          </a:prstGeom>
        </p:spPr>
      </p:pic>
      <p:pic>
        <p:nvPicPr>
          <p:cNvPr id="8" name="Picture 7" descr="330px-Juniper_Networks_logo.svg.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520" y="2996952"/>
            <a:ext cx="2997845" cy="791598"/>
          </a:xfrm>
          <a:prstGeom prst="rect">
            <a:avLst/>
          </a:prstGeom>
        </p:spPr>
      </p:pic>
      <p:pic>
        <p:nvPicPr>
          <p:cNvPr id="9" name="Picture 8" descr="logo_new800.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3861048"/>
            <a:ext cx="3240359" cy="960455"/>
          </a:xfrm>
          <a:prstGeom prst="rect">
            <a:avLst/>
          </a:prstGeom>
        </p:spPr>
      </p:pic>
      <p:pic>
        <p:nvPicPr>
          <p:cNvPr id="10" name="Picture 9" descr="TelkomIndonesia.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779912" y="3861048"/>
            <a:ext cx="3168352" cy="1728192"/>
          </a:xfrm>
          <a:prstGeom prst="rect">
            <a:avLst/>
          </a:prstGeom>
        </p:spPr>
      </p:pic>
      <p:pic>
        <p:nvPicPr>
          <p:cNvPr id="11" name="Picture 10" descr="Logo-Indosat.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79912" y="2996952"/>
            <a:ext cx="2698355" cy="789269"/>
          </a:xfrm>
          <a:prstGeom prst="rect">
            <a:avLst/>
          </a:prstGeom>
        </p:spPr>
      </p:pic>
      <p:pic>
        <p:nvPicPr>
          <p:cNvPr id="12" name="Picture 11" descr="logo_xl.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36296" y="3212976"/>
            <a:ext cx="1584176" cy="1211894"/>
          </a:xfrm>
          <a:prstGeom prst="rect">
            <a:avLst/>
          </a:prstGeom>
        </p:spPr>
      </p:pic>
      <p:pic>
        <p:nvPicPr>
          <p:cNvPr id="13" name="Picture 12" descr="logo-telkomsel.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339752" y="5598594"/>
            <a:ext cx="3888432" cy="1231254"/>
          </a:xfrm>
          <a:prstGeom prst="rect">
            <a:avLst/>
          </a:prstGeom>
        </p:spPr>
      </p:pic>
      <p:pic>
        <p:nvPicPr>
          <p:cNvPr id="15" name="Picture 14" descr="at-t-logo.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95536" y="4869160"/>
            <a:ext cx="1334951" cy="1772816"/>
          </a:xfrm>
          <a:prstGeom prst="rect">
            <a:avLst/>
          </a:prstGeom>
        </p:spPr>
      </p:pic>
      <p:pic>
        <p:nvPicPr>
          <p:cNvPr id="18" name="Picture 17" descr="logo_firstmedia.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948264" y="5013176"/>
            <a:ext cx="1755552" cy="1075732"/>
          </a:xfrm>
          <a:prstGeom prst="rect">
            <a:avLst/>
          </a:prstGeom>
        </p:spPr>
      </p:pic>
    </p:spTree>
    <p:extLst>
      <p:ext uri="{BB962C8B-B14F-4D97-AF65-F5344CB8AC3E}">
        <p14:creationId xmlns:p14="http://schemas.microsoft.com/office/powerpoint/2010/main" val="216638357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E10B64B3-90FF-4750-8ECD-8E1BDCABBCC8}" type="slidenum">
              <a:rPr lang="en-US"/>
              <a:pPr>
                <a:defRPr/>
              </a:pPr>
              <a:t>23</a:t>
            </a:fld>
            <a:endParaRPr lang="en-US"/>
          </a:p>
        </p:txBody>
      </p:sp>
      <p:sp>
        <p:nvSpPr>
          <p:cNvPr id="4" name="TextBox 3"/>
          <p:cNvSpPr txBox="1"/>
          <p:nvPr/>
        </p:nvSpPr>
        <p:spPr>
          <a:xfrm>
            <a:off x="4038600" y="3200400"/>
            <a:ext cx="1125729" cy="461665"/>
          </a:xfrm>
          <a:prstGeom prst="rect">
            <a:avLst/>
          </a:prstGeom>
          <a:noFill/>
        </p:spPr>
        <p:txBody>
          <a:bodyPr wrap="none" rtlCol="0">
            <a:spAutoFit/>
          </a:bodyPr>
          <a:lstStyle/>
          <a:p>
            <a:r>
              <a:rPr lang="en-US" sz="2400"/>
              <a:t>Sekian</a:t>
            </a:r>
          </a:p>
        </p:txBody>
      </p:sp>
    </p:spTree>
    <p:extLst>
      <p:ext uri="{BB962C8B-B14F-4D97-AF65-F5344CB8AC3E}">
        <p14:creationId xmlns:p14="http://schemas.microsoft.com/office/powerpoint/2010/main" val="345934000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331640" y="1772816"/>
            <a:ext cx="7239000" cy="3539430"/>
          </a:xfrm>
          <a:prstGeom prst="rect">
            <a:avLst/>
          </a:prstGeom>
          <a:noFill/>
        </p:spPr>
        <p:txBody>
          <a:bodyPr wrap="square" rtlCol="0">
            <a:spAutoFit/>
          </a:bodyPr>
          <a:lstStyle/>
          <a:p>
            <a:r>
              <a:rPr lang="en-US" sz="3200" b="1" dirty="0"/>
              <a:t>Bayu Kanigoro, </a:t>
            </a:r>
            <a:r>
              <a:rPr lang="en-US" sz="3200" b="1" dirty="0" err="1"/>
              <a:t>S.Kom</a:t>
            </a:r>
            <a:r>
              <a:rPr lang="en-US" sz="3200" b="1" dirty="0"/>
              <a:t>., M.T</a:t>
            </a:r>
          </a:p>
          <a:p>
            <a:endParaRPr lang="en-US" sz="3200" dirty="0"/>
          </a:p>
          <a:p>
            <a:r>
              <a:rPr lang="en-US" sz="3200" dirty="0" err="1"/>
              <a:t>Consentration</a:t>
            </a:r>
            <a:r>
              <a:rPr lang="en-US" sz="3200" dirty="0"/>
              <a:t> Content Coordinator</a:t>
            </a:r>
          </a:p>
          <a:p>
            <a:r>
              <a:rPr lang="en-US" sz="3200" dirty="0"/>
              <a:t>Network &amp; Database</a:t>
            </a:r>
          </a:p>
          <a:p>
            <a:endParaRPr lang="en-US" sz="3200" dirty="0"/>
          </a:p>
          <a:p>
            <a:r>
              <a:rPr lang="en-US" sz="3200" dirty="0"/>
              <a:t>D3366</a:t>
            </a:r>
          </a:p>
          <a:p>
            <a:r>
              <a:rPr lang="en-US" sz="3200" dirty="0" err="1"/>
              <a:t>bkanigoro@binus.edu</a:t>
            </a:r>
            <a:endParaRPr lang="en-US" sz="3200" dirty="0"/>
          </a:p>
        </p:txBody>
      </p:sp>
    </p:spTree>
    <p:extLst>
      <p:ext uri="{BB962C8B-B14F-4D97-AF65-F5344CB8AC3E}">
        <p14:creationId xmlns:p14="http://schemas.microsoft.com/office/powerpoint/2010/main" val="9949088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482627" y="1628752"/>
            <a:ext cx="6451600" cy="4955203"/>
          </a:xfrm>
          <a:prstGeom prst="rect">
            <a:avLst/>
          </a:prstGeom>
          <a:noFill/>
          <a:ln w="9525">
            <a:noFill/>
            <a:miter lim="800000"/>
            <a:headEnd/>
            <a:tailEnd/>
          </a:ln>
        </p:spPr>
        <p:txBody>
          <a:bodyPr wrap="square">
            <a:spAutoFit/>
          </a:bodyPr>
          <a:lstStyle/>
          <a:p>
            <a:pPr algn="r">
              <a:spcBef>
                <a:spcPct val="30000"/>
              </a:spcBef>
            </a:pPr>
            <a:r>
              <a:rPr lang="en-US" sz="2400" b="1" dirty="0" err="1">
                <a:latin typeface="Tahoma" pitchFamily="34" charset="0"/>
              </a:rPr>
              <a:t>M</a:t>
            </a:r>
            <a:r>
              <a:rPr lang="en-US" sz="2400" dirty="0" err="1">
                <a:latin typeface="Tahoma" pitchFamily="34" charset="0"/>
              </a:rPr>
              <a:t>endalami</a:t>
            </a:r>
            <a:r>
              <a:rPr lang="en-US" sz="2400" dirty="0">
                <a:latin typeface="Tahoma" pitchFamily="34" charset="0"/>
              </a:rPr>
              <a:t> </a:t>
            </a:r>
            <a:r>
              <a:rPr lang="en-US" sz="2400" dirty="0" err="1">
                <a:latin typeface="Tahoma" pitchFamily="34" charset="0"/>
              </a:rPr>
              <a:t>bidang</a:t>
            </a:r>
            <a:r>
              <a:rPr lang="en-US" sz="2400" dirty="0">
                <a:latin typeface="Tahoma" pitchFamily="34" charset="0"/>
              </a:rPr>
              <a:t> </a:t>
            </a:r>
            <a:r>
              <a:rPr lang="en-US" sz="2400" dirty="0" err="1">
                <a:latin typeface="Tahoma" pitchFamily="34" charset="0"/>
              </a:rPr>
              <a:t>jaringan</a:t>
            </a:r>
            <a:r>
              <a:rPr lang="en-US" sz="2400" dirty="0">
                <a:latin typeface="Tahoma" pitchFamily="34" charset="0"/>
              </a:rPr>
              <a:t> </a:t>
            </a:r>
            <a:r>
              <a:rPr lang="en-US" sz="2400" dirty="0" err="1">
                <a:latin typeface="Tahoma" pitchFamily="34" charset="0"/>
              </a:rPr>
              <a:t>komputer</a:t>
            </a:r>
            <a:r>
              <a:rPr lang="en-US" sz="2400" dirty="0">
                <a:latin typeface="Tahoma" pitchFamily="34" charset="0"/>
              </a:rPr>
              <a:t> </a:t>
            </a:r>
            <a:r>
              <a:rPr lang="en-US" sz="2400" dirty="0" err="1">
                <a:latin typeface="Tahoma" pitchFamily="34" charset="0"/>
              </a:rPr>
              <a:t>meliputi</a:t>
            </a:r>
            <a:r>
              <a:rPr lang="en-US" sz="2400" dirty="0">
                <a:latin typeface="Tahoma" pitchFamily="34" charset="0"/>
              </a:rPr>
              <a:t> </a:t>
            </a:r>
            <a:r>
              <a:rPr lang="en-US" sz="2400" dirty="0" err="1" smtClean="0">
                <a:latin typeface="Tahoma" pitchFamily="34" charset="0"/>
              </a:rPr>
              <a:t>analisis</a:t>
            </a:r>
            <a:r>
              <a:rPr lang="en-US" sz="2400" dirty="0" smtClean="0">
                <a:latin typeface="Tahoma" pitchFamily="34" charset="0"/>
              </a:rPr>
              <a:t>, </a:t>
            </a:r>
            <a:r>
              <a:rPr lang="en-US" sz="2400" dirty="0" err="1" smtClean="0">
                <a:latin typeface="Tahoma" pitchFamily="34" charset="0"/>
              </a:rPr>
              <a:t>perancangan</a:t>
            </a:r>
            <a:r>
              <a:rPr lang="en-US" sz="2400" dirty="0">
                <a:latin typeface="Tahoma" pitchFamily="34" charset="0"/>
              </a:rPr>
              <a:t> </a:t>
            </a:r>
            <a:r>
              <a:rPr lang="en-US" sz="2400" dirty="0" err="1" smtClean="0">
                <a:latin typeface="Tahoma" pitchFamily="34" charset="0"/>
              </a:rPr>
              <a:t>jaringan</a:t>
            </a:r>
            <a:r>
              <a:rPr lang="en-US" sz="2400" dirty="0" smtClean="0">
                <a:latin typeface="Tahoma" pitchFamily="34" charset="0"/>
              </a:rPr>
              <a:t> </a:t>
            </a:r>
            <a:r>
              <a:rPr lang="en-US" sz="2400" dirty="0" err="1" smtClean="0">
                <a:latin typeface="Tahoma" pitchFamily="34" charset="0"/>
              </a:rPr>
              <a:t>komputer</a:t>
            </a:r>
            <a:r>
              <a:rPr lang="en-US" sz="2400" dirty="0" smtClean="0">
                <a:latin typeface="Tahoma" pitchFamily="34" charset="0"/>
              </a:rPr>
              <a:t> </a:t>
            </a:r>
            <a:r>
              <a:rPr lang="en-US" sz="2400" dirty="0" err="1" smtClean="0">
                <a:latin typeface="Tahoma" pitchFamily="34" charset="0"/>
              </a:rPr>
              <a:t>dan</a:t>
            </a:r>
            <a:r>
              <a:rPr lang="en-US" sz="2400" dirty="0" smtClean="0">
                <a:latin typeface="Tahoma" pitchFamily="34" charset="0"/>
              </a:rPr>
              <a:t> </a:t>
            </a:r>
            <a:r>
              <a:rPr lang="en-US" sz="2400" dirty="0" err="1" smtClean="0">
                <a:latin typeface="Tahoma" pitchFamily="34" charset="0"/>
              </a:rPr>
              <a:t>pengembangan</a:t>
            </a:r>
            <a:r>
              <a:rPr lang="en-US" sz="2400" dirty="0" smtClean="0">
                <a:latin typeface="Tahoma" pitchFamily="34" charset="0"/>
              </a:rPr>
              <a:t> </a:t>
            </a:r>
            <a:r>
              <a:rPr lang="en-US" sz="2400" dirty="0" err="1" smtClean="0">
                <a:latin typeface="Tahoma" pitchFamily="34" charset="0"/>
              </a:rPr>
              <a:t>aplikasi</a:t>
            </a:r>
            <a:r>
              <a:rPr lang="en-US" sz="2400" dirty="0" smtClean="0">
                <a:latin typeface="Tahoma" pitchFamily="34" charset="0"/>
              </a:rPr>
              <a:t> </a:t>
            </a:r>
            <a:r>
              <a:rPr lang="en-US" sz="2400" dirty="0" err="1" smtClean="0">
                <a:latin typeface="Tahoma" pitchFamily="34" charset="0"/>
              </a:rPr>
              <a:t>berbasiskan</a:t>
            </a:r>
            <a:r>
              <a:rPr lang="en-US" sz="2400" dirty="0" smtClean="0">
                <a:latin typeface="Tahoma" pitchFamily="34" charset="0"/>
              </a:rPr>
              <a:t> </a:t>
            </a:r>
            <a:r>
              <a:rPr lang="en-US" sz="2400" dirty="0" err="1" smtClean="0">
                <a:latin typeface="Tahoma" pitchFamily="34" charset="0"/>
              </a:rPr>
              <a:t>teknologi</a:t>
            </a:r>
            <a:r>
              <a:rPr lang="en-US" sz="2400" dirty="0" smtClean="0">
                <a:latin typeface="Tahoma" pitchFamily="34" charset="0"/>
              </a:rPr>
              <a:t> </a:t>
            </a:r>
            <a:r>
              <a:rPr lang="en-US" sz="2400" dirty="0" err="1" smtClean="0">
                <a:latin typeface="Tahoma" pitchFamily="34" charset="0"/>
              </a:rPr>
              <a:t>jaringan</a:t>
            </a:r>
            <a:endParaRPr lang="en-US" sz="2400" dirty="0">
              <a:latin typeface="Tahoma" pitchFamily="34" charset="0"/>
            </a:endParaRPr>
          </a:p>
          <a:p>
            <a:pPr algn="r">
              <a:spcBef>
                <a:spcPct val="30000"/>
              </a:spcBef>
            </a:pPr>
            <a:r>
              <a:rPr lang="en-US" sz="800" dirty="0">
                <a:latin typeface="Tahoma" pitchFamily="34" charset="0"/>
              </a:rPr>
              <a:t> </a:t>
            </a:r>
            <a:endParaRPr lang="sv-SE" sz="800" dirty="0">
              <a:latin typeface="Tahoma" pitchFamily="34" charset="0"/>
            </a:endParaRPr>
          </a:p>
          <a:p>
            <a:pPr algn="r">
              <a:spcBef>
                <a:spcPct val="30000"/>
              </a:spcBef>
            </a:pPr>
            <a:r>
              <a:rPr lang="sv-SE" sz="2400" dirty="0">
                <a:latin typeface="Tahoma" pitchFamily="34" charset="0"/>
              </a:rPr>
              <a:t> </a:t>
            </a:r>
            <a:r>
              <a:rPr lang="sv-SE" sz="2400" b="1" dirty="0" err="1">
                <a:latin typeface="Tahoma" pitchFamily="34" charset="0"/>
              </a:rPr>
              <a:t>S</a:t>
            </a:r>
            <a:r>
              <a:rPr lang="sv-SE" sz="2400" dirty="0" err="1">
                <a:latin typeface="Tahoma" pitchFamily="34" charset="0"/>
              </a:rPr>
              <a:t>etelah</a:t>
            </a:r>
            <a:r>
              <a:rPr lang="sv-SE" sz="2400" dirty="0">
                <a:latin typeface="Tahoma" pitchFamily="34" charset="0"/>
              </a:rPr>
              <a:t> </a:t>
            </a:r>
            <a:r>
              <a:rPr lang="sv-SE" sz="2400" dirty="0" err="1">
                <a:latin typeface="Tahoma" pitchFamily="34" charset="0"/>
              </a:rPr>
              <a:t>menyelesaikan</a:t>
            </a:r>
            <a:r>
              <a:rPr lang="sv-SE" sz="2400" dirty="0">
                <a:latin typeface="Tahoma" pitchFamily="34" charset="0"/>
              </a:rPr>
              <a:t> </a:t>
            </a:r>
            <a:r>
              <a:rPr lang="sv-SE" sz="2400" dirty="0" err="1">
                <a:latin typeface="Tahoma" pitchFamily="34" charset="0"/>
              </a:rPr>
              <a:t>peminatan</a:t>
            </a:r>
            <a:r>
              <a:rPr lang="sv-SE" sz="2400" dirty="0">
                <a:latin typeface="Tahoma" pitchFamily="34" charset="0"/>
              </a:rPr>
              <a:t> ini </a:t>
            </a:r>
            <a:r>
              <a:rPr lang="sv-SE" sz="2400" dirty="0" err="1">
                <a:latin typeface="Tahoma" pitchFamily="34" charset="0"/>
              </a:rPr>
              <a:t>diharapkan</a:t>
            </a:r>
            <a:r>
              <a:rPr lang="sv-SE" sz="2400" dirty="0">
                <a:latin typeface="Tahoma" pitchFamily="34" charset="0"/>
              </a:rPr>
              <a:t> </a:t>
            </a:r>
            <a:r>
              <a:rPr lang="sv-SE" sz="2400" dirty="0" err="1">
                <a:latin typeface="Tahoma" pitchFamily="34" charset="0"/>
              </a:rPr>
              <a:t>mahasiswa</a:t>
            </a:r>
            <a:r>
              <a:rPr lang="sv-SE" sz="2400" dirty="0">
                <a:latin typeface="Tahoma" pitchFamily="34" charset="0"/>
              </a:rPr>
              <a:t> </a:t>
            </a:r>
            <a:r>
              <a:rPr lang="sv-SE" sz="2400" dirty="0" err="1">
                <a:latin typeface="Tahoma" pitchFamily="34" charset="0"/>
              </a:rPr>
              <a:t>mempunyai</a:t>
            </a:r>
            <a:r>
              <a:rPr lang="sv-SE" sz="2400" dirty="0">
                <a:latin typeface="Tahoma" pitchFamily="34" charset="0"/>
              </a:rPr>
              <a:t> </a:t>
            </a:r>
            <a:r>
              <a:rPr lang="sv-SE" sz="2400" dirty="0" err="1">
                <a:latin typeface="Tahoma" pitchFamily="34" charset="0"/>
              </a:rPr>
              <a:t>kemampuan</a:t>
            </a:r>
            <a:r>
              <a:rPr lang="sv-SE" sz="2400" dirty="0">
                <a:latin typeface="Tahoma" pitchFamily="34" charset="0"/>
              </a:rPr>
              <a:t> </a:t>
            </a:r>
            <a:r>
              <a:rPr lang="sv-SE" sz="2400" dirty="0" err="1">
                <a:latin typeface="Tahoma" pitchFamily="34" charset="0"/>
              </a:rPr>
              <a:t>dalam</a:t>
            </a:r>
            <a:r>
              <a:rPr lang="sv-SE" sz="2400" dirty="0">
                <a:latin typeface="Tahoma" pitchFamily="34" charset="0"/>
              </a:rPr>
              <a:t> </a:t>
            </a:r>
            <a:r>
              <a:rPr lang="sv-SE" sz="2400" dirty="0" err="1">
                <a:latin typeface="Tahoma" pitchFamily="34" charset="0"/>
              </a:rPr>
              <a:t>mengembangkan</a:t>
            </a:r>
            <a:r>
              <a:rPr lang="sv-SE" sz="2400" dirty="0">
                <a:latin typeface="Tahoma" pitchFamily="34" charset="0"/>
              </a:rPr>
              <a:t> </a:t>
            </a:r>
            <a:r>
              <a:rPr lang="sv-SE" sz="2400" dirty="0" err="1">
                <a:latin typeface="Tahoma" pitchFamily="34" charset="0"/>
              </a:rPr>
              <a:t>aplikasi</a:t>
            </a:r>
            <a:r>
              <a:rPr lang="sv-SE" sz="2400" dirty="0">
                <a:latin typeface="Tahoma" pitchFamily="34" charset="0"/>
              </a:rPr>
              <a:t> </a:t>
            </a:r>
            <a:r>
              <a:rPr lang="sv-SE" sz="2400" dirty="0" err="1">
                <a:latin typeface="Tahoma" pitchFamily="34" charset="0"/>
              </a:rPr>
              <a:t>berbasiskan</a:t>
            </a:r>
            <a:r>
              <a:rPr lang="sv-SE" sz="2400" dirty="0">
                <a:latin typeface="Tahoma" pitchFamily="34" charset="0"/>
              </a:rPr>
              <a:t> </a:t>
            </a:r>
            <a:r>
              <a:rPr lang="sv-SE" sz="2400" dirty="0" err="1">
                <a:latin typeface="Tahoma" pitchFamily="34" charset="0"/>
              </a:rPr>
              <a:t>jaringan</a:t>
            </a:r>
            <a:r>
              <a:rPr lang="sv-SE" sz="2400" dirty="0">
                <a:latin typeface="Tahoma" pitchFamily="34" charset="0"/>
              </a:rPr>
              <a:t> </a:t>
            </a:r>
            <a:r>
              <a:rPr lang="sv-SE" sz="2400" dirty="0" err="1">
                <a:latin typeface="Tahoma" pitchFamily="34" charset="0"/>
              </a:rPr>
              <a:t>komputer</a:t>
            </a:r>
            <a:r>
              <a:rPr lang="sv-SE" sz="2400" dirty="0">
                <a:latin typeface="Tahoma" pitchFamily="34" charset="0"/>
              </a:rPr>
              <a:t> </a:t>
            </a:r>
            <a:r>
              <a:rPr lang="sv-SE" sz="2400" dirty="0" err="1">
                <a:latin typeface="Tahoma" pitchFamily="34" charset="0"/>
              </a:rPr>
              <a:t>disamping</a:t>
            </a:r>
            <a:r>
              <a:rPr lang="sv-SE" sz="2400" dirty="0">
                <a:latin typeface="Tahoma" pitchFamily="34" charset="0"/>
              </a:rPr>
              <a:t> </a:t>
            </a:r>
            <a:r>
              <a:rPr lang="sv-SE" sz="2400" dirty="0" err="1">
                <a:latin typeface="Tahoma" pitchFamily="34" charset="0"/>
              </a:rPr>
              <a:t>merancang</a:t>
            </a:r>
            <a:r>
              <a:rPr lang="sv-SE" sz="2400" dirty="0">
                <a:latin typeface="Tahoma" pitchFamily="34" charset="0"/>
              </a:rPr>
              <a:t>, </a:t>
            </a:r>
            <a:r>
              <a:rPr lang="sv-SE" sz="2400" dirty="0" err="1">
                <a:latin typeface="Tahoma" pitchFamily="34" charset="0"/>
              </a:rPr>
              <a:t>mengimplementasi</a:t>
            </a:r>
            <a:r>
              <a:rPr lang="sv-SE" sz="2400" dirty="0">
                <a:latin typeface="Tahoma" pitchFamily="34" charset="0"/>
              </a:rPr>
              <a:t> dan </a:t>
            </a:r>
            <a:r>
              <a:rPr lang="sv-SE" sz="2400" dirty="0" err="1">
                <a:latin typeface="Tahoma" pitchFamily="34" charset="0"/>
              </a:rPr>
              <a:t>mengelola</a:t>
            </a:r>
            <a:r>
              <a:rPr lang="sv-SE" sz="2400" dirty="0">
                <a:latin typeface="Tahoma" pitchFamily="34" charset="0"/>
              </a:rPr>
              <a:t> </a:t>
            </a:r>
            <a:r>
              <a:rPr lang="sv-SE" sz="2400" dirty="0" err="1">
                <a:latin typeface="Tahoma" pitchFamily="34" charset="0"/>
              </a:rPr>
              <a:t>suatu</a:t>
            </a:r>
            <a:r>
              <a:rPr lang="sv-SE" sz="2400" dirty="0">
                <a:latin typeface="Tahoma" pitchFamily="34" charset="0"/>
              </a:rPr>
              <a:t> </a:t>
            </a:r>
            <a:r>
              <a:rPr lang="sv-SE" sz="2400" dirty="0" err="1">
                <a:latin typeface="Tahoma" pitchFamily="34" charset="0"/>
              </a:rPr>
              <a:t>jaringan</a:t>
            </a:r>
            <a:r>
              <a:rPr lang="sv-SE" sz="2400" dirty="0">
                <a:latin typeface="Tahoma" pitchFamily="34" charset="0"/>
              </a:rPr>
              <a:t> </a:t>
            </a:r>
            <a:r>
              <a:rPr lang="sv-SE" sz="2400" dirty="0" err="1">
                <a:latin typeface="Tahoma" pitchFamily="34" charset="0"/>
              </a:rPr>
              <a:t>komputer</a:t>
            </a:r>
            <a:r>
              <a:rPr lang="sv-SE" sz="2400" dirty="0">
                <a:latin typeface="Tahoma" pitchFamily="34" charset="0"/>
              </a:rPr>
              <a:t> </a:t>
            </a:r>
            <a:r>
              <a:rPr lang="sv-SE" sz="2400" dirty="0" err="1">
                <a:latin typeface="Tahoma" pitchFamily="34" charset="0"/>
              </a:rPr>
              <a:t>secara</a:t>
            </a:r>
            <a:r>
              <a:rPr lang="sv-SE" sz="2400" dirty="0">
                <a:latin typeface="Tahoma" pitchFamily="34" charset="0"/>
              </a:rPr>
              <a:t> </a:t>
            </a:r>
            <a:r>
              <a:rPr lang="sv-SE" sz="2400" dirty="0" err="1">
                <a:latin typeface="Tahoma" pitchFamily="34" charset="0"/>
              </a:rPr>
              <a:t>baik</a:t>
            </a:r>
            <a:r>
              <a:rPr lang="sv-SE" sz="2400" dirty="0">
                <a:latin typeface="Tahoma" pitchFamily="34" charset="0"/>
              </a:rPr>
              <a:t> dan benar yang </a:t>
            </a:r>
            <a:r>
              <a:rPr lang="sv-SE" sz="2400" dirty="0" err="1">
                <a:latin typeface="Tahoma" pitchFamily="34" charset="0"/>
              </a:rPr>
              <a:t>diperlukan</a:t>
            </a:r>
            <a:r>
              <a:rPr lang="sv-SE" sz="2400" dirty="0">
                <a:latin typeface="Tahoma" pitchFamily="34" charset="0"/>
              </a:rPr>
              <a:t> </a:t>
            </a:r>
            <a:r>
              <a:rPr lang="sv-SE" sz="2400" dirty="0" err="1">
                <a:latin typeface="Tahoma" pitchFamily="34" charset="0"/>
              </a:rPr>
              <a:t>oleh</a:t>
            </a:r>
            <a:r>
              <a:rPr lang="sv-SE" sz="2400" dirty="0">
                <a:latin typeface="Tahoma" pitchFamily="34" charset="0"/>
              </a:rPr>
              <a:t> </a:t>
            </a:r>
            <a:r>
              <a:rPr lang="sv-SE" sz="2400" dirty="0" err="1">
                <a:latin typeface="Tahoma" pitchFamily="34" charset="0"/>
              </a:rPr>
              <a:t>suatu</a:t>
            </a:r>
            <a:r>
              <a:rPr lang="sv-SE" sz="2400" dirty="0">
                <a:latin typeface="Tahoma" pitchFamily="34" charset="0"/>
              </a:rPr>
              <a:t> </a:t>
            </a:r>
            <a:r>
              <a:rPr lang="sv-SE" sz="2400" dirty="0" err="1">
                <a:latin typeface="Tahoma" pitchFamily="34" charset="0"/>
              </a:rPr>
              <a:t>organisasi</a:t>
            </a:r>
            <a:endParaRPr lang="sv-SE" sz="2400" dirty="0">
              <a:latin typeface="Tahoma" pitchFamily="34" charset="0"/>
            </a:endParaRPr>
          </a:p>
          <a:p>
            <a:pPr algn="r">
              <a:spcBef>
                <a:spcPct val="30000"/>
              </a:spcBef>
            </a:pPr>
            <a:endParaRPr lang="sv-SE" sz="800" dirty="0">
              <a:latin typeface="Tahoma" pitchFamily="34" charset="0"/>
            </a:endParaRPr>
          </a:p>
        </p:txBody>
      </p:sp>
      <p:sp>
        <p:nvSpPr>
          <p:cNvPr id="4" name="Rectangle 3"/>
          <p:cNvSpPr>
            <a:spLocks noChangeArrowheads="1"/>
          </p:cNvSpPr>
          <p:nvPr/>
        </p:nvSpPr>
        <p:spPr bwMode="auto">
          <a:xfrm>
            <a:off x="2339752" y="620688"/>
            <a:ext cx="6553200" cy="954088"/>
          </a:xfrm>
          <a:prstGeom prst="rect">
            <a:avLst/>
          </a:prstGeom>
          <a:noFill/>
          <a:ln w="9525">
            <a:noFill/>
            <a:miter lim="800000"/>
            <a:headEnd/>
            <a:tailEnd/>
          </a:ln>
        </p:spPr>
        <p:txBody>
          <a:bodyPr anchor="ctr"/>
          <a:lstStyle/>
          <a:p>
            <a:pPr algn="r"/>
            <a:r>
              <a:rPr lang="en-US" sz="6000">
                <a:latin typeface="Tahoma" pitchFamily="34" charset="0"/>
              </a:rPr>
              <a:t>P</a:t>
            </a:r>
            <a:r>
              <a:rPr lang="en-US" sz="2800">
                <a:latin typeface="Tahoma" pitchFamily="34" charset="0"/>
              </a:rPr>
              <a:t>eminatan</a:t>
            </a:r>
            <a:r>
              <a:rPr lang="en-US" sz="3200">
                <a:latin typeface="Tahoma" pitchFamily="34" charset="0"/>
              </a:rPr>
              <a:t> </a:t>
            </a:r>
            <a:r>
              <a:rPr lang="en-US" sz="4000" b="1">
                <a:latin typeface="Tahoma" pitchFamily="34" charset="0"/>
              </a:rPr>
              <a:t>N</a:t>
            </a:r>
            <a:r>
              <a:rPr lang="en-US" sz="2800" b="1">
                <a:latin typeface="Tahoma" pitchFamily="34" charset="0"/>
              </a:rPr>
              <a:t>etwork</a:t>
            </a:r>
          </a:p>
        </p:txBody>
      </p:sp>
      <p:pic>
        <p:nvPicPr>
          <p:cNvPr id="5" name="Picture 4"/>
          <p:cNvPicPr>
            <a:picLocks noChangeAspect="1" noChangeArrowheads="1"/>
          </p:cNvPicPr>
          <p:nvPr/>
        </p:nvPicPr>
        <p:blipFill>
          <a:blip r:embed="rId2" cstate="print">
            <a:alphaModFix amt="38000"/>
          </a:blip>
          <a:srcRect/>
          <a:stretch>
            <a:fillRect/>
          </a:stretch>
        </p:blipFill>
        <p:spPr bwMode="auto">
          <a:xfrm>
            <a:off x="1187624" y="2780928"/>
            <a:ext cx="1638300" cy="3267075"/>
          </a:xfrm>
          <a:prstGeom prst="rect">
            <a:avLst/>
          </a:prstGeom>
          <a:noFill/>
          <a:ln w="9525">
            <a:noFill/>
            <a:miter lim="800000"/>
            <a:headEnd/>
            <a:tailEnd/>
          </a:ln>
        </p:spPr>
      </p:pic>
      <p:pic>
        <p:nvPicPr>
          <p:cNvPr id="6" name="Picture 6" descr="hacker"/>
          <p:cNvPicPr>
            <a:picLocks noChangeAspect="1" noChangeArrowheads="1"/>
          </p:cNvPicPr>
          <p:nvPr/>
        </p:nvPicPr>
        <p:blipFill>
          <a:blip r:embed="rId3" cstate="print">
            <a:alphaModFix amt="34000"/>
          </a:blip>
          <a:srcRect/>
          <a:stretch>
            <a:fillRect/>
          </a:stretch>
        </p:blipFill>
        <p:spPr bwMode="auto">
          <a:xfrm>
            <a:off x="5292080" y="5229200"/>
            <a:ext cx="1800225" cy="1341437"/>
          </a:xfrm>
          <a:prstGeom prst="rect">
            <a:avLst/>
          </a:prstGeom>
          <a:noFill/>
          <a:ln w="9525">
            <a:noFill/>
            <a:miter lim="800000"/>
            <a:headEnd/>
            <a:tailEnd/>
          </a:ln>
        </p:spPr>
      </p:pic>
    </p:spTree>
    <p:extLst>
      <p:ext uri="{BB962C8B-B14F-4D97-AF65-F5344CB8AC3E}">
        <p14:creationId xmlns:p14="http://schemas.microsoft.com/office/powerpoint/2010/main" val="53707717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quarter" idx="10"/>
          </p:nvPr>
        </p:nvSpPr>
        <p:spPr/>
        <p:txBody>
          <a:bodyPr/>
          <a:lstStyle/>
          <a:p>
            <a:pPr>
              <a:defRPr/>
            </a:pPr>
            <a:r>
              <a:rPr lang="en-US"/>
              <a:t>Bina Nusantara</a:t>
            </a:r>
          </a:p>
        </p:txBody>
      </p:sp>
      <p:sp>
        <p:nvSpPr>
          <p:cNvPr id="8" name="Slide Number Placeholder 5"/>
          <p:cNvSpPr>
            <a:spLocks noGrp="1"/>
          </p:cNvSpPr>
          <p:nvPr>
            <p:ph type="sldNum" sz="quarter" idx="12"/>
          </p:nvPr>
        </p:nvSpPr>
        <p:spPr/>
        <p:txBody>
          <a:bodyPr/>
          <a:lstStyle/>
          <a:p>
            <a:pPr>
              <a:defRPr/>
            </a:pPr>
            <a:fld id="{65EC99D6-AF64-4879-8ACF-DA1043501CE0}" type="slidenum">
              <a:rPr lang="en-US"/>
              <a:pPr>
                <a:defRPr/>
              </a:pPr>
              <a:t>5</a:t>
            </a:fld>
            <a:endParaRPr lang="en-US"/>
          </a:p>
        </p:txBody>
      </p:sp>
      <p:sp>
        <p:nvSpPr>
          <p:cNvPr id="29700" name="Text Box 2"/>
          <p:cNvSpPr txBox="1">
            <a:spLocks noChangeArrowheads="1"/>
          </p:cNvSpPr>
          <p:nvPr/>
        </p:nvSpPr>
        <p:spPr bwMode="auto">
          <a:xfrm>
            <a:off x="685800" y="1981200"/>
            <a:ext cx="7848600" cy="1384995"/>
          </a:xfrm>
          <a:prstGeom prst="rect">
            <a:avLst/>
          </a:prstGeom>
          <a:noFill/>
          <a:ln w="9525">
            <a:noFill/>
            <a:miter lim="800000"/>
            <a:headEnd/>
            <a:tailEnd/>
          </a:ln>
        </p:spPr>
        <p:txBody>
          <a:bodyPr>
            <a:spAutoFit/>
          </a:bodyPr>
          <a:lstStyle/>
          <a:p>
            <a:pPr algn="r">
              <a:spcBef>
                <a:spcPct val="30000"/>
              </a:spcBef>
            </a:pPr>
            <a:r>
              <a:rPr lang="en-US" sz="2800" dirty="0"/>
              <a:t>Current Issue : Network based Application, Wireless Network, Smart Home, Robotics, Ad-Hoc Network, Peer-to-Peer </a:t>
            </a:r>
            <a:r>
              <a:rPr lang="en-US" sz="2800" dirty="0" smtClean="0"/>
              <a:t>Network, Internet of Thing </a:t>
            </a:r>
            <a:endParaRPr lang="en-US" sz="2800" dirty="0"/>
          </a:p>
        </p:txBody>
      </p:sp>
      <p:pic>
        <p:nvPicPr>
          <p:cNvPr id="29701" name="Picture 4" descr="mainmenu2"/>
          <p:cNvPicPr>
            <a:picLocks noChangeAspect="1" noChangeArrowheads="1"/>
          </p:cNvPicPr>
          <p:nvPr/>
        </p:nvPicPr>
        <p:blipFill>
          <a:blip r:embed="rId2" cstate="print"/>
          <a:srcRect/>
          <a:stretch>
            <a:fillRect/>
          </a:stretch>
        </p:blipFill>
        <p:spPr bwMode="auto">
          <a:xfrm>
            <a:off x="1828800" y="3886200"/>
            <a:ext cx="3124200" cy="2389094"/>
          </a:xfrm>
          <a:prstGeom prst="rect">
            <a:avLst/>
          </a:prstGeom>
          <a:noFill/>
          <a:ln w="9525">
            <a:noFill/>
            <a:miter lim="800000"/>
            <a:headEnd/>
            <a:tailEnd/>
          </a:ln>
        </p:spPr>
      </p:pic>
      <p:sp>
        <p:nvSpPr>
          <p:cNvPr id="29702" name="Rectangle 6"/>
          <p:cNvSpPr>
            <a:spLocks noChangeArrowheads="1"/>
          </p:cNvSpPr>
          <p:nvPr/>
        </p:nvSpPr>
        <p:spPr bwMode="auto">
          <a:xfrm>
            <a:off x="1692275" y="981075"/>
            <a:ext cx="6553200" cy="954088"/>
          </a:xfrm>
          <a:prstGeom prst="rect">
            <a:avLst/>
          </a:prstGeom>
          <a:noFill/>
          <a:ln w="9525">
            <a:noFill/>
            <a:miter lim="800000"/>
            <a:headEnd/>
            <a:tailEnd/>
          </a:ln>
        </p:spPr>
        <p:txBody>
          <a:bodyPr anchor="ctr"/>
          <a:lstStyle/>
          <a:p>
            <a:pPr algn="r"/>
            <a:r>
              <a:rPr lang="en-US" sz="6000">
                <a:latin typeface="Tahoma" pitchFamily="34" charset="0"/>
              </a:rPr>
              <a:t>P</a:t>
            </a:r>
            <a:r>
              <a:rPr lang="en-US" sz="2800">
                <a:latin typeface="Tahoma" pitchFamily="34" charset="0"/>
              </a:rPr>
              <a:t>eminatan</a:t>
            </a:r>
            <a:r>
              <a:rPr lang="en-US" sz="3200">
                <a:latin typeface="Tahoma" pitchFamily="34" charset="0"/>
              </a:rPr>
              <a:t> </a:t>
            </a:r>
            <a:r>
              <a:rPr lang="en-US" sz="4000" b="1">
                <a:latin typeface="Tahoma" pitchFamily="34" charset="0"/>
              </a:rPr>
              <a:t>N</a:t>
            </a:r>
            <a:r>
              <a:rPr lang="en-US" sz="2800" b="1">
                <a:latin typeface="Tahoma" pitchFamily="34" charset="0"/>
              </a:rPr>
              <a:t>etwork</a:t>
            </a:r>
          </a:p>
        </p:txBody>
      </p:sp>
      <p:pic>
        <p:nvPicPr>
          <p:cNvPr id="29703" name="Picture 7"/>
          <p:cNvPicPr>
            <a:picLocks noChangeAspect="1" noChangeArrowheads="1"/>
          </p:cNvPicPr>
          <p:nvPr/>
        </p:nvPicPr>
        <p:blipFill>
          <a:blip r:embed="rId3" cstate="print"/>
          <a:srcRect/>
          <a:stretch>
            <a:fillRect/>
          </a:stretch>
        </p:blipFill>
        <p:spPr bwMode="auto">
          <a:xfrm>
            <a:off x="5257800" y="3886200"/>
            <a:ext cx="3338879" cy="2362200"/>
          </a:xfrm>
          <a:prstGeom prst="rect">
            <a:avLst/>
          </a:prstGeom>
          <a:noFill/>
          <a:ln w="9525">
            <a:noFill/>
            <a:miter lim="800000"/>
            <a:headEnd/>
            <a:tailEnd/>
          </a:ln>
        </p:spPr>
      </p:pic>
    </p:spTree>
    <p:extLst>
      <p:ext uri="{BB962C8B-B14F-4D97-AF65-F5344CB8AC3E}">
        <p14:creationId xmlns:p14="http://schemas.microsoft.com/office/powerpoint/2010/main" val="943623814"/>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Bina Nusantara</a:t>
            </a:r>
          </a:p>
        </p:txBody>
      </p:sp>
      <p:sp>
        <p:nvSpPr>
          <p:cNvPr id="6" name="Slide Number Placeholder 5"/>
          <p:cNvSpPr>
            <a:spLocks noGrp="1"/>
          </p:cNvSpPr>
          <p:nvPr>
            <p:ph type="sldNum" sz="quarter" idx="12"/>
          </p:nvPr>
        </p:nvSpPr>
        <p:spPr/>
        <p:txBody>
          <a:bodyPr/>
          <a:lstStyle/>
          <a:p>
            <a:pPr>
              <a:defRPr/>
            </a:pPr>
            <a:fld id="{2E2595DB-5383-4E0F-9111-EFD91DEF083B}" type="slidenum">
              <a:rPr lang="en-US"/>
              <a:pPr>
                <a:defRPr/>
              </a:pPr>
              <a:t>6</a:t>
            </a:fld>
            <a:endParaRPr lang="en-US"/>
          </a:p>
        </p:txBody>
      </p:sp>
      <p:sp>
        <p:nvSpPr>
          <p:cNvPr id="30724" name="Text Box 2"/>
          <p:cNvSpPr txBox="1">
            <a:spLocks noChangeArrowheads="1"/>
          </p:cNvSpPr>
          <p:nvPr/>
        </p:nvSpPr>
        <p:spPr bwMode="auto">
          <a:xfrm>
            <a:off x="838200" y="1484313"/>
            <a:ext cx="7315200" cy="3576364"/>
          </a:xfrm>
          <a:prstGeom prst="rect">
            <a:avLst/>
          </a:prstGeom>
          <a:noFill/>
          <a:ln w="9525">
            <a:noFill/>
            <a:miter lim="800000"/>
            <a:headEnd/>
            <a:tailEnd/>
          </a:ln>
        </p:spPr>
        <p:txBody>
          <a:bodyPr>
            <a:spAutoFit/>
          </a:bodyPr>
          <a:lstStyle/>
          <a:p>
            <a:pPr algn="r">
              <a:spcBef>
                <a:spcPct val="30000"/>
              </a:spcBef>
            </a:pPr>
            <a:endParaRPr lang="sv-SE" sz="2400" dirty="0">
              <a:latin typeface="Tahoma" pitchFamily="34" charset="0"/>
            </a:endParaRPr>
          </a:p>
          <a:p>
            <a:pPr algn="r">
              <a:spcBef>
                <a:spcPct val="30000"/>
              </a:spcBef>
            </a:pPr>
            <a:endParaRPr lang="sv-SE" sz="800" dirty="0">
              <a:latin typeface="Tahoma" pitchFamily="34" charset="0"/>
            </a:endParaRPr>
          </a:p>
          <a:p>
            <a:pPr algn="r"/>
            <a:r>
              <a:rPr lang="en-US" sz="2400" b="1" i="1" dirty="0" err="1">
                <a:latin typeface="Tahoma" pitchFamily="34" charset="0"/>
              </a:rPr>
              <a:t>Prasyarat</a:t>
            </a:r>
            <a:r>
              <a:rPr lang="en-US" sz="2400" b="1" i="1" dirty="0">
                <a:latin typeface="Tahoma" pitchFamily="34" charset="0"/>
              </a:rPr>
              <a:t> </a:t>
            </a:r>
            <a:r>
              <a:rPr lang="en-US" sz="2400" b="1" i="1" dirty="0" err="1">
                <a:latin typeface="Tahoma" pitchFamily="34" charset="0"/>
              </a:rPr>
              <a:t>Peminatan</a:t>
            </a:r>
            <a:r>
              <a:rPr lang="en-US" sz="2400" b="1" i="1" dirty="0">
                <a:latin typeface="Tahoma" pitchFamily="34" charset="0"/>
              </a:rPr>
              <a:t>:</a:t>
            </a:r>
            <a:endParaRPr lang="en-US" sz="2400" b="1" dirty="0">
              <a:latin typeface="Tahoma" pitchFamily="34" charset="0"/>
            </a:endParaRPr>
          </a:p>
          <a:p>
            <a:pPr algn="r"/>
            <a:r>
              <a:rPr lang="en-US" sz="2400" b="1" dirty="0">
                <a:latin typeface="Tahoma" pitchFamily="34" charset="0"/>
              </a:rPr>
              <a:t>Grade </a:t>
            </a:r>
            <a:r>
              <a:rPr lang="en-US" sz="2400" dirty="0" err="1">
                <a:latin typeface="Tahoma" pitchFamily="34" charset="0"/>
              </a:rPr>
              <a:t>Nilai</a:t>
            </a:r>
            <a:r>
              <a:rPr lang="en-US" sz="2400" dirty="0">
                <a:latin typeface="Tahoma" pitchFamily="34" charset="0"/>
              </a:rPr>
              <a:t> </a:t>
            </a:r>
            <a:r>
              <a:rPr lang="en-US" sz="2400" dirty="0" err="1">
                <a:latin typeface="Tahoma" pitchFamily="34" charset="0"/>
              </a:rPr>
              <a:t>akhir</a:t>
            </a:r>
            <a:r>
              <a:rPr lang="en-US" sz="2400" dirty="0">
                <a:latin typeface="Tahoma" pitchFamily="34" charset="0"/>
              </a:rPr>
              <a:t> </a:t>
            </a:r>
            <a:r>
              <a:rPr lang="en-US" sz="2400" dirty="0" err="1">
                <a:latin typeface="Tahoma" pitchFamily="34" charset="0"/>
              </a:rPr>
              <a:t>mata</a:t>
            </a:r>
            <a:r>
              <a:rPr lang="en-US" sz="2400" dirty="0">
                <a:latin typeface="Tahoma" pitchFamily="34" charset="0"/>
              </a:rPr>
              <a:t> </a:t>
            </a:r>
            <a:r>
              <a:rPr lang="en-US" sz="2400" dirty="0" err="1">
                <a:latin typeface="Tahoma" pitchFamily="34" charset="0"/>
              </a:rPr>
              <a:t>kuliah</a:t>
            </a:r>
            <a:r>
              <a:rPr lang="en-US" sz="2400" dirty="0">
                <a:latin typeface="Tahoma" pitchFamily="34" charset="0"/>
              </a:rPr>
              <a:t> </a:t>
            </a:r>
            <a:r>
              <a:rPr lang="en-US" sz="2400" b="1" dirty="0" err="1">
                <a:latin typeface="Tahoma" pitchFamily="34" charset="0"/>
              </a:rPr>
              <a:t>Jaringan</a:t>
            </a:r>
            <a:r>
              <a:rPr lang="en-US" sz="2400" b="1" dirty="0">
                <a:latin typeface="Tahoma" pitchFamily="34" charset="0"/>
              </a:rPr>
              <a:t> </a:t>
            </a:r>
            <a:r>
              <a:rPr lang="en-US" sz="2400" b="1" dirty="0" err="1">
                <a:latin typeface="Tahoma" pitchFamily="34" charset="0"/>
              </a:rPr>
              <a:t>Komputer</a:t>
            </a:r>
            <a:r>
              <a:rPr lang="en-US" sz="2400" dirty="0">
                <a:latin typeface="Tahoma" pitchFamily="34" charset="0"/>
              </a:rPr>
              <a:t> minimal </a:t>
            </a:r>
            <a:r>
              <a:rPr lang="en-US" sz="2400" b="1" dirty="0">
                <a:latin typeface="Tahoma" pitchFamily="34" charset="0"/>
              </a:rPr>
              <a:t>B </a:t>
            </a:r>
            <a:r>
              <a:rPr lang="en-US" sz="2400" dirty="0">
                <a:latin typeface="Tahoma" pitchFamily="34" charset="0"/>
              </a:rPr>
              <a:t>, </a:t>
            </a:r>
            <a:r>
              <a:rPr lang="en-US" sz="2400" dirty="0" err="1">
                <a:latin typeface="Tahoma" pitchFamily="34" charset="0"/>
              </a:rPr>
              <a:t>jika</a:t>
            </a:r>
            <a:r>
              <a:rPr lang="en-US" sz="2400" dirty="0">
                <a:latin typeface="Tahoma" pitchFamily="34" charset="0"/>
              </a:rPr>
              <a:t> </a:t>
            </a:r>
            <a:r>
              <a:rPr lang="en-US" sz="2400" dirty="0" err="1">
                <a:latin typeface="Tahoma" pitchFamily="34" charset="0"/>
              </a:rPr>
              <a:t>peminat</a:t>
            </a:r>
            <a:r>
              <a:rPr lang="en-US" sz="2400" dirty="0">
                <a:latin typeface="Tahoma" pitchFamily="34" charset="0"/>
              </a:rPr>
              <a:t> </a:t>
            </a:r>
            <a:r>
              <a:rPr lang="en-US" sz="2400" dirty="0" err="1">
                <a:latin typeface="Tahoma" pitchFamily="34" charset="0"/>
              </a:rPr>
              <a:t>melebihi</a:t>
            </a:r>
            <a:r>
              <a:rPr lang="en-US" sz="2400" dirty="0">
                <a:latin typeface="Tahoma" pitchFamily="34" charset="0"/>
              </a:rPr>
              <a:t> </a:t>
            </a:r>
            <a:r>
              <a:rPr lang="en-US" sz="2400" dirty="0" err="1">
                <a:latin typeface="Tahoma" pitchFamily="34" charset="0"/>
              </a:rPr>
              <a:t>kapasitas</a:t>
            </a:r>
            <a:r>
              <a:rPr lang="en-US" sz="2400" dirty="0">
                <a:latin typeface="Tahoma" pitchFamily="34" charset="0"/>
              </a:rPr>
              <a:t> </a:t>
            </a:r>
            <a:r>
              <a:rPr lang="en-US" sz="2400" dirty="0" err="1">
                <a:latin typeface="Tahoma" pitchFamily="34" charset="0"/>
              </a:rPr>
              <a:t>maka</a:t>
            </a:r>
            <a:r>
              <a:rPr lang="en-US" sz="2400" dirty="0">
                <a:latin typeface="Tahoma" pitchFamily="34" charset="0"/>
              </a:rPr>
              <a:t> </a:t>
            </a:r>
            <a:r>
              <a:rPr lang="en-US" sz="2400" dirty="0" err="1">
                <a:latin typeface="Tahoma" pitchFamily="34" charset="0"/>
              </a:rPr>
              <a:t>nilai</a:t>
            </a:r>
            <a:r>
              <a:rPr lang="en-US" sz="2400" dirty="0">
                <a:latin typeface="Tahoma" pitchFamily="34" charset="0"/>
              </a:rPr>
              <a:t> </a:t>
            </a:r>
            <a:r>
              <a:rPr lang="en-US" sz="2400" dirty="0" err="1">
                <a:latin typeface="Tahoma" pitchFamily="34" charset="0"/>
              </a:rPr>
              <a:t>akhir</a:t>
            </a:r>
            <a:r>
              <a:rPr lang="en-US" sz="2400" dirty="0">
                <a:latin typeface="Tahoma" pitchFamily="34" charset="0"/>
              </a:rPr>
              <a:t> </a:t>
            </a:r>
            <a:r>
              <a:rPr lang="en-US" sz="2400" dirty="0" err="1">
                <a:latin typeface="Tahoma" pitchFamily="34" charset="0"/>
              </a:rPr>
              <a:t>matakuliah</a:t>
            </a:r>
            <a:r>
              <a:rPr lang="en-US" sz="2400" dirty="0">
                <a:latin typeface="Tahoma" pitchFamily="34" charset="0"/>
              </a:rPr>
              <a:t> </a:t>
            </a:r>
            <a:r>
              <a:rPr lang="en-US" sz="2400" dirty="0" err="1">
                <a:latin typeface="Tahoma" pitchFamily="34" charset="0"/>
              </a:rPr>
              <a:t>tersebut</a:t>
            </a:r>
            <a:r>
              <a:rPr lang="en-US" sz="2400" dirty="0">
                <a:latin typeface="Tahoma" pitchFamily="34" charset="0"/>
              </a:rPr>
              <a:t> </a:t>
            </a:r>
            <a:r>
              <a:rPr lang="en-US" sz="2400" dirty="0" err="1">
                <a:latin typeface="Tahoma" pitchFamily="34" charset="0"/>
              </a:rPr>
              <a:t>akan</a:t>
            </a:r>
            <a:r>
              <a:rPr lang="en-US" sz="2400" dirty="0">
                <a:latin typeface="Tahoma" pitchFamily="34" charset="0"/>
              </a:rPr>
              <a:t> </a:t>
            </a:r>
            <a:r>
              <a:rPr lang="en-US" sz="2400" dirty="0" err="1">
                <a:latin typeface="Tahoma" pitchFamily="34" charset="0"/>
              </a:rPr>
              <a:t>diranking</a:t>
            </a:r>
            <a:r>
              <a:rPr lang="en-US" sz="2400" dirty="0" smtClean="0">
                <a:latin typeface="Tahoma" pitchFamily="34" charset="0"/>
              </a:rPr>
              <a:t>.</a:t>
            </a:r>
          </a:p>
          <a:p>
            <a:pPr algn="r"/>
            <a:endParaRPr lang="en-US" sz="2400" dirty="0">
              <a:latin typeface="Tahoma" pitchFamily="34" charset="0"/>
            </a:endParaRPr>
          </a:p>
          <a:p>
            <a:pPr algn="r"/>
            <a:r>
              <a:rPr lang="en-US" sz="2400" dirty="0" err="1" smtClean="0">
                <a:latin typeface="Tahoma" pitchFamily="34" charset="0"/>
              </a:rPr>
              <a:t>Menguasai</a:t>
            </a:r>
            <a:r>
              <a:rPr lang="en-US" sz="2400" dirty="0" smtClean="0">
                <a:latin typeface="Tahoma" pitchFamily="34" charset="0"/>
              </a:rPr>
              <a:t> core competency Computer Science  </a:t>
            </a:r>
            <a:r>
              <a:rPr lang="en-US" sz="2400" dirty="0" err="1" smtClean="0">
                <a:latin typeface="Tahoma" pitchFamily="34" charset="0"/>
              </a:rPr>
              <a:t>khususnya</a:t>
            </a:r>
            <a:r>
              <a:rPr lang="en-US" sz="2400" dirty="0" smtClean="0">
                <a:latin typeface="Tahoma" pitchFamily="34" charset="0"/>
              </a:rPr>
              <a:t> di </a:t>
            </a:r>
            <a:r>
              <a:rPr lang="en-US" sz="2400" dirty="0" err="1" smtClean="0">
                <a:latin typeface="Tahoma" pitchFamily="34" charset="0"/>
              </a:rPr>
              <a:t>dalam</a:t>
            </a:r>
            <a:r>
              <a:rPr lang="en-US" sz="2400" dirty="0">
                <a:latin typeface="Tahoma" pitchFamily="34" charset="0"/>
              </a:rPr>
              <a:t> </a:t>
            </a:r>
            <a:r>
              <a:rPr lang="en-US" sz="2400" dirty="0" err="1" smtClean="0">
                <a:latin typeface="Tahoma" pitchFamily="34" charset="0"/>
              </a:rPr>
              <a:t>penguasaan</a:t>
            </a:r>
            <a:r>
              <a:rPr lang="en-US" sz="2400" dirty="0" smtClean="0">
                <a:latin typeface="Tahoma" pitchFamily="34" charset="0"/>
              </a:rPr>
              <a:t> </a:t>
            </a:r>
            <a:r>
              <a:rPr lang="en-US" sz="2400" dirty="0" err="1" smtClean="0">
                <a:latin typeface="Tahoma" pitchFamily="34" charset="0"/>
              </a:rPr>
              <a:t>Algoritma</a:t>
            </a:r>
            <a:r>
              <a:rPr lang="en-US" sz="2400" dirty="0" smtClean="0">
                <a:latin typeface="Tahoma" pitchFamily="34" charset="0"/>
              </a:rPr>
              <a:t> </a:t>
            </a:r>
            <a:r>
              <a:rPr lang="en-US" sz="2400" dirty="0" err="1" smtClean="0">
                <a:latin typeface="Tahoma" pitchFamily="34" charset="0"/>
              </a:rPr>
              <a:t>dan</a:t>
            </a:r>
            <a:r>
              <a:rPr lang="en-US" sz="2400" dirty="0" smtClean="0">
                <a:latin typeface="Tahoma" pitchFamily="34" charset="0"/>
              </a:rPr>
              <a:t> </a:t>
            </a:r>
            <a:r>
              <a:rPr lang="en-US" sz="2400" dirty="0" err="1" smtClean="0">
                <a:latin typeface="Tahoma" pitchFamily="34" charset="0"/>
              </a:rPr>
              <a:t>Pemrograman</a:t>
            </a:r>
            <a:r>
              <a:rPr lang="en-US" sz="2400" dirty="0" smtClean="0">
                <a:latin typeface="Tahoma" pitchFamily="34" charset="0"/>
              </a:rPr>
              <a:t> </a:t>
            </a:r>
            <a:endParaRPr lang="en-US" sz="2400" dirty="0">
              <a:latin typeface="Tahoma" pitchFamily="34" charset="0"/>
            </a:endParaRPr>
          </a:p>
        </p:txBody>
      </p:sp>
      <p:sp>
        <p:nvSpPr>
          <p:cNvPr id="30725" name="Rectangle 4"/>
          <p:cNvSpPr>
            <a:spLocks noChangeArrowheads="1"/>
          </p:cNvSpPr>
          <p:nvPr/>
        </p:nvSpPr>
        <p:spPr bwMode="auto">
          <a:xfrm>
            <a:off x="1692275" y="981075"/>
            <a:ext cx="6553200" cy="954088"/>
          </a:xfrm>
          <a:prstGeom prst="rect">
            <a:avLst/>
          </a:prstGeom>
          <a:noFill/>
          <a:ln w="9525">
            <a:noFill/>
            <a:miter lim="800000"/>
            <a:headEnd/>
            <a:tailEnd/>
          </a:ln>
        </p:spPr>
        <p:txBody>
          <a:bodyPr anchor="ctr"/>
          <a:lstStyle/>
          <a:p>
            <a:pPr algn="r"/>
            <a:r>
              <a:rPr lang="en-US" sz="6000">
                <a:latin typeface="Tahoma" pitchFamily="34" charset="0"/>
              </a:rPr>
              <a:t>P</a:t>
            </a:r>
            <a:r>
              <a:rPr lang="en-US" sz="2800">
                <a:latin typeface="Tahoma" pitchFamily="34" charset="0"/>
              </a:rPr>
              <a:t>eminatan</a:t>
            </a:r>
            <a:r>
              <a:rPr lang="en-US" sz="3200">
                <a:latin typeface="Tahoma" pitchFamily="34" charset="0"/>
              </a:rPr>
              <a:t> </a:t>
            </a:r>
            <a:r>
              <a:rPr lang="en-US" sz="4000" b="1">
                <a:latin typeface="Tahoma" pitchFamily="34" charset="0"/>
              </a:rPr>
              <a:t>N</a:t>
            </a:r>
            <a:r>
              <a:rPr lang="en-US" sz="2800" b="1">
                <a:latin typeface="Tahoma" pitchFamily="34" charset="0"/>
              </a:rPr>
              <a:t>etwork</a:t>
            </a:r>
          </a:p>
        </p:txBody>
      </p:sp>
    </p:spTree>
    <p:extLst>
      <p:ext uri="{BB962C8B-B14F-4D97-AF65-F5344CB8AC3E}">
        <p14:creationId xmlns:p14="http://schemas.microsoft.com/office/powerpoint/2010/main" val="3062228479"/>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quarter" idx="10"/>
          </p:nvPr>
        </p:nvSpPr>
        <p:spPr/>
        <p:txBody>
          <a:bodyPr/>
          <a:lstStyle/>
          <a:p>
            <a:pPr>
              <a:defRPr/>
            </a:pPr>
            <a:r>
              <a:rPr lang="en-US"/>
              <a:t>Bina Nusantara</a:t>
            </a:r>
          </a:p>
        </p:txBody>
      </p:sp>
      <p:sp>
        <p:nvSpPr>
          <p:cNvPr id="7" name="Slide Number Placeholder 5"/>
          <p:cNvSpPr>
            <a:spLocks noGrp="1"/>
          </p:cNvSpPr>
          <p:nvPr>
            <p:ph type="sldNum" sz="quarter" idx="12"/>
          </p:nvPr>
        </p:nvSpPr>
        <p:spPr/>
        <p:txBody>
          <a:bodyPr/>
          <a:lstStyle/>
          <a:p>
            <a:pPr>
              <a:defRPr/>
            </a:pPr>
            <a:fld id="{3412CEE4-4AC3-479B-8CB5-33A2061D50AB}" type="slidenum">
              <a:rPr lang="en-US"/>
              <a:pPr>
                <a:defRPr/>
              </a:pPr>
              <a:t>7</a:t>
            </a:fld>
            <a:endParaRPr lang="en-US"/>
          </a:p>
        </p:txBody>
      </p:sp>
      <p:sp>
        <p:nvSpPr>
          <p:cNvPr id="31748" name="Text Box 2"/>
          <p:cNvSpPr txBox="1">
            <a:spLocks noChangeArrowheads="1"/>
          </p:cNvSpPr>
          <p:nvPr/>
        </p:nvSpPr>
        <p:spPr bwMode="auto">
          <a:xfrm>
            <a:off x="1066800" y="1724025"/>
            <a:ext cx="7753350" cy="2308324"/>
          </a:xfrm>
          <a:prstGeom prst="rect">
            <a:avLst/>
          </a:prstGeom>
          <a:noFill/>
          <a:ln w="9525">
            <a:noFill/>
            <a:miter lim="800000"/>
            <a:headEnd/>
            <a:tailEnd/>
          </a:ln>
        </p:spPr>
        <p:txBody>
          <a:bodyPr>
            <a:spAutoFit/>
          </a:bodyPr>
          <a:lstStyle/>
          <a:p>
            <a:r>
              <a:rPr lang="en-US" sz="2400">
                <a:latin typeface="Times New Roman" pitchFamily="18" charset="0"/>
              </a:rPr>
              <a:t>MATA KULIAH:</a:t>
            </a:r>
          </a:p>
          <a:p>
            <a:r>
              <a:rPr lang="en-US" sz="2400">
                <a:latin typeface="Times New Roman" pitchFamily="18" charset="0"/>
              </a:rPr>
              <a:t>Network Management</a:t>
            </a:r>
          </a:p>
          <a:p>
            <a:r>
              <a:rPr lang="en-US" sz="2400">
                <a:latin typeface="Times New Roman" pitchFamily="18" charset="0"/>
              </a:rPr>
              <a:t>Network Security</a:t>
            </a:r>
          </a:p>
          <a:p>
            <a:r>
              <a:rPr lang="en-US" sz="2400">
                <a:latin typeface="Times New Roman" pitchFamily="18" charset="0"/>
              </a:rPr>
              <a:t>Network Programming</a:t>
            </a:r>
          </a:p>
          <a:p>
            <a:r>
              <a:rPr lang="en-US" sz="2400">
                <a:latin typeface="Times New Roman" pitchFamily="18" charset="0"/>
              </a:rPr>
              <a:t>Current Popular IT 4 </a:t>
            </a:r>
          </a:p>
          <a:p>
            <a:r>
              <a:rPr lang="en-US" sz="2400">
                <a:latin typeface="Times New Roman" pitchFamily="18" charset="0"/>
              </a:rPr>
              <a:t>           (</a:t>
            </a:r>
            <a:r>
              <a:rPr lang="en-US" sz="2400" b="1">
                <a:latin typeface="Times New Roman" pitchFamily="18" charset="0"/>
              </a:rPr>
              <a:t>Network Admin w/ Windows/Linux and Mikrotik</a:t>
            </a:r>
            <a:r>
              <a:rPr lang="en-US" sz="2400">
                <a:latin typeface="Times New Roman" pitchFamily="18" charset="0"/>
              </a:rPr>
              <a:t>)</a:t>
            </a:r>
          </a:p>
        </p:txBody>
      </p:sp>
      <p:sp>
        <p:nvSpPr>
          <p:cNvPr id="31749" name="Rectangle 4"/>
          <p:cNvSpPr>
            <a:spLocks noChangeArrowheads="1"/>
          </p:cNvSpPr>
          <p:nvPr/>
        </p:nvSpPr>
        <p:spPr bwMode="auto">
          <a:xfrm>
            <a:off x="2286000" y="4191000"/>
            <a:ext cx="6629400" cy="1938992"/>
          </a:xfrm>
          <a:prstGeom prst="rect">
            <a:avLst/>
          </a:prstGeom>
          <a:noFill/>
          <a:ln w="9525">
            <a:noFill/>
            <a:miter lim="800000"/>
            <a:headEnd/>
            <a:tailEnd/>
          </a:ln>
        </p:spPr>
        <p:txBody>
          <a:bodyPr>
            <a:spAutoFit/>
          </a:bodyPr>
          <a:lstStyle/>
          <a:p>
            <a:r>
              <a:rPr lang="en-US" sz="2400" dirty="0">
                <a:latin typeface="Times New Roman" pitchFamily="18" charset="0"/>
              </a:rPr>
              <a:t>TOPIK SKRIPSI:</a:t>
            </a:r>
          </a:p>
          <a:p>
            <a:endParaRPr lang="en-US" sz="2400" dirty="0">
              <a:latin typeface="Times New Roman" pitchFamily="18" charset="0"/>
            </a:endParaRPr>
          </a:p>
          <a:p>
            <a:r>
              <a:rPr lang="en-US" sz="2400" dirty="0" err="1">
                <a:latin typeface="Times New Roman" pitchFamily="18" charset="0"/>
              </a:rPr>
              <a:t>Pengembangan</a:t>
            </a:r>
            <a:r>
              <a:rPr lang="en-US" sz="2400" dirty="0">
                <a:latin typeface="Times New Roman" pitchFamily="18" charset="0"/>
              </a:rPr>
              <a:t> </a:t>
            </a:r>
            <a:r>
              <a:rPr lang="en-US" sz="2400" dirty="0" err="1">
                <a:latin typeface="Times New Roman" pitchFamily="18" charset="0"/>
              </a:rPr>
              <a:t>aplikasi-aplikasi</a:t>
            </a:r>
            <a:r>
              <a:rPr lang="en-US" sz="2400" dirty="0">
                <a:latin typeface="Times New Roman" pitchFamily="18" charset="0"/>
              </a:rPr>
              <a:t> </a:t>
            </a:r>
            <a:r>
              <a:rPr lang="en-US" sz="2400" dirty="0" err="1">
                <a:latin typeface="Times New Roman" pitchFamily="18" charset="0"/>
              </a:rPr>
              <a:t>berbasiskan</a:t>
            </a:r>
            <a:r>
              <a:rPr lang="en-US" sz="2400" dirty="0">
                <a:latin typeface="Times New Roman" pitchFamily="18" charset="0"/>
              </a:rPr>
              <a:t> </a:t>
            </a:r>
            <a:r>
              <a:rPr lang="en-US" sz="2400" dirty="0" err="1" smtClean="0">
                <a:latin typeface="Times New Roman" pitchFamily="18" charset="0"/>
              </a:rPr>
              <a:t>teknologi</a:t>
            </a:r>
            <a:r>
              <a:rPr lang="en-US" sz="2400" dirty="0" smtClean="0">
                <a:latin typeface="Times New Roman" pitchFamily="18" charset="0"/>
              </a:rPr>
              <a:t> </a:t>
            </a:r>
            <a:r>
              <a:rPr lang="en-US" sz="2400" dirty="0" err="1">
                <a:latin typeface="Times New Roman" pitchFamily="18" charset="0"/>
              </a:rPr>
              <a:t>jaringan</a:t>
            </a:r>
            <a:r>
              <a:rPr lang="en-US" sz="2400" dirty="0">
                <a:latin typeface="Times New Roman" pitchFamily="18" charset="0"/>
              </a:rPr>
              <a:t> </a:t>
            </a:r>
            <a:r>
              <a:rPr lang="en-US" sz="2400" dirty="0" err="1">
                <a:latin typeface="Times New Roman" pitchFamily="18" charset="0"/>
              </a:rPr>
              <a:t>komputer</a:t>
            </a:r>
            <a:r>
              <a:rPr lang="en-US" sz="2400" dirty="0" smtClean="0">
                <a:latin typeface="Times New Roman" pitchFamily="18" charset="0"/>
              </a:rPr>
              <a:t>. (</a:t>
            </a:r>
            <a:r>
              <a:rPr lang="en-US" sz="2400" dirty="0" err="1">
                <a:latin typeface="Times New Roman" pitchFamily="18" charset="0"/>
              </a:rPr>
              <a:t>B</a:t>
            </a:r>
            <a:r>
              <a:rPr lang="en-US" sz="2400" dirty="0" err="1" smtClean="0">
                <a:latin typeface="Times New Roman" pitchFamily="18" charset="0"/>
              </a:rPr>
              <a:t>ukan</a:t>
            </a:r>
            <a:r>
              <a:rPr lang="en-US" sz="2400" dirty="0" smtClean="0">
                <a:latin typeface="Times New Roman" pitchFamily="18" charset="0"/>
              </a:rPr>
              <a:t> </a:t>
            </a:r>
            <a:r>
              <a:rPr lang="en-US" sz="2400" dirty="0" err="1" smtClean="0">
                <a:latin typeface="Times New Roman" pitchFamily="18" charset="0"/>
              </a:rPr>
              <a:t>pengembangan</a:t>
            </a:r>
            <a:r>
              <a:rPr lang="en-US" sz="2400" dirty="0" smtClean="0">
                <a:latin typeface="Times New Roman" pitchFamily="18" charset="0"/>
              </a:rPr>
              <a:t> </a:t>
            </a:r>
            <a:r>
              <a:rPr lang="en-US" sz="2400" dirty="0" err="1" smtClean="0">
                <a:latin typeface="Times New Roman" pitchFamily="18" charset="0"/>
              </a:rPr>
              <a:t>aplikasi</a:t>
            </a:r>
            <a:r>
              <a:rPr lang="en-US" sz="2400" dirty="0" smtClean="0">
                <a:latin typeface="Times New Roman" pitchFamily="18" charset="0"/>
              </a:rPr>
              <a:t> </a:t>
            </a:r>
            <a:r>
              <a:rPr lang="en-US" sz="2400" dirty="0" err="1" smtClean="0">
                <a:latin typeface="Times New Roman" pitchFamily="18" charset="0"/>
              </a:rPr>
              <a:t>sistem</a:t>
            </a:r>
            <a:r>
              <a:rPr lang="en-US" sz="2400" dirty="0" smtClean="0">
                <a:latin typeface="Times New Roman" pitchFamily="18" charset="0"/>
              </a:rPr>
              <a:t> </a:t>
            </a:r>
            <a:r>
              <a:rPr lang="en-US" sz="2400" dirty="0" err="1" smtClean="0">
                <a:latin typeface="Times New Roman" pitchFamily="18" charset="0"/>
              </a:rPr>
              <a:t>informasi</a:t>
            </a:r>
            <a:r>
              <a:rPr lang="en-US" sz="2400" dirty="0" smtClean="0">
                <a:latin typeface="Times New Roman" pitchFamily="18" charset="0"/>
              </a:rPr>
              <a:t> yang </a:t>
            </a:r>
            <a:r>
              <a:rPr lang="en-US" sz="2400" dirty="0" err="1" smtClean="0">
                <a:latin typeface="Times New Roman" pitchFamily="18" charset="0"/>
              </a:rPr>
              <a:t>menggunakan</a:t>
            </a:r>
            <a:r>
              <a:rPr lang="en-US" sz="2400" dirty="0" smtClean="0">
                <a:latin typeface="Times New Roman" pitchFamily="18" charset="0"/>
              </a:rPr>
              <a:t> web). </a:t>
            </a:r>
            <a:endParaRPr lang="en-US" sz="2400" dirty="0">
              <a:latin typeface="Times New Roman" pitchFamily="18" charset="0"/>
            </a:endParaRPr>
          </a:p>
        </p:txBody>
      </p:sp>
      <p:sp>
        <p:nvSpPr>
          <p:cNvPr id="31750" name="Rectangle 5"/>
          <p:cNvSpPr>
            <a:spLocks noChangeArrowheads="1"/>
          </p:cNvSpPr>
          <p:nvPr/>
        </p:nvSpPr>
        <p:spPr bwMode="auto">
          <a:xfrm>
            <a:off x="1692275" y="981075"/>
            <a:ext cx="6553200" cy="954088"/>
          </a:xfrm>
          <a:prstGeom prst="rect">
            <a:avLst/>
          </a:prstGeom>
          <a:noFill/>
          <a:ln w="9525">
            <a:noFill/>
            <a:miter lim="800000"/>
            <a:headEnd/>
            <a:tailEnd/>
          </a:ln>
        </p:spPr>
        <p:txBody>
          <a:bodyPr anchor="ctr"/>
          <a:lstStyle/>
          <a:p>
            <a:pPr algn="r"/>
            <a:r>
              <a:rPr lang="en-US" sz="6000">
                <a:latin typeface="Tahoma" pitchFamily="34" charset="0"/>
              </a:rPr>
              <a:t>P</a:t>
            </a:r>
            <a:r>
              <a:rPr lang="en-US" sz="2800">
                <a:latin typeface="Tahoma" pitchFamily="34" charset="0"/>
              </a:rPr>
              <a:t>eminatan</a:t>
            </a:r>
            <a:r>
              <a:rPr lang="en-US" sz="3200">
                <a:latin typeface="Tahoma" pitchFamily="34" charset="0"/>
              </a:rPr>
              <a:t> </a:t>
            </a:r>
            <a:r>
              <a:rPr lang="en-US" sz="4000" b="1">
                <a:latin typeface="Tahoma" pitchFamily="34" charset="0"/>
              </a:rPr>
              <a:t>N</a:t>
            </a:r>
            <a:r>
              <a:rPr lang="en-US" sz="2800" b="1">
                <a:latin typeface="Tahoma" pitchFamily="34" charset="0"/>
              </a:rPr>
              <a:t>etwork</a:t>
            </a:r>
          </a:p>
        </p:txBody>
      </p:sp>
    </p:spTree>
    <p:extLst>
      <p:ext uri="{BB962C8B-B14F-4D97-AF65-F5344CB8AC3E}">
        <p14:creationId xmlns:p14="http://schemas.microsoft.com/office/powerpoint/2010/main" val="1052382580"/>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Bina Nusantara</a:t>
            </a:r>
          </a:p>
        </p:txBody>
      </p:sp>
      <p:sp>
        <p:nvSpPr>
          <p:cNvPr id="6" name="Slide Number Placeholder 5"/>
          <p:cNvSpPr>
            <a:spLocks noGrp="1"/>
          </p:cNvSpPr>
          <p:nvPr>
            <p:ph type="sldNum" sz="quarter" idx="12"/>
          </p:nvPr>
        </p:nvSpPr>
        <p:spPr/>
        <p:txBody>
          <a:bodyPr/>
          <a:lstStyle/>
          <a:p>
            <a:pPr>
              <a:defRPr/>
            </a:pPr>
            <a:fld id="{688E8FBD-E8E2-49A0-BB0D-52E89DEC4434}" type="slidenum">
              <a:rPr lang="en-US"/>
              <a:pPr>
                <a:defRPr/>
              </a:pPr>
              <a:t>8</a:t>
            </a:fld>
            <a:endParaRPr lang="en-US"/>
          </a:p>
        </p:txBody>
      </p:sp>
      <p:sp>
        <p:nvSpPr>
          <p:cNvPr id="32772" name="Text Box 2"/>
          <p:cNvSpPr txBox="1">
            <a:spLocks noChangeArrowheads="1"/>
          </p:cNvSpPr>
          <p:nvPr/>
        </p:nvSpPr>
        <p:spPr bwMode="auto">
          <a:xfrm>
            <a:off x="1371005" y="2274094"/>
            <a:ext cx="7086600" cy="4438138"/>
          </a:xfrm>
          <a:prstGeom prst="rect">
            <a:avLst/>
          </a:prstGeom>
          <a:noFill/>
          <a:ln w="9525">
            <a:noFill/>
            <a:miter lim="800000"/>
            <a:headEnd/>
            <a:tailEnd/>
          </a:ln>
        </p:spPr>
        <p:txBody>
          <a:bodyPr>
            <a:spAutoFit/>
          </a:bodyPr>
          <a:lstStyle/>
          <a:p>
            <a:pPr algn="r">
              <a:spcBef>
                <a:spcPct val="30000"/>
              </a:spcBef>
            </a:pPr>
            <a:r>
              <a:rPr lang="en-US" sz="2400" b="1" dirty="0" err="1">
                <a:latin typeface="Tahoma" pitchFamily="34" charset="0"/>
              </a:rPr>
              <a:t>M</a:t>
            </a:r>
            <a:r>
              <a:rPr lang="en-US" sz="2400" dirty="0" err="1">
                <a:latin typeface="Tahoma" pitchFamily="34" charset="0"/>
              </a:rPr>
              <a:t>endalami</a:t>
            </a:r>
            <a:r>
              <a:rPr lang="en-US" sz="2400" dirty="0">
                <a:latin typeface="Tahoma" pitchFamily="34" charset="0"/>
              </a:rPr>
              <a:t> </a:t>
            </a:r>
            <a:r>
              <a:rPr lang="en-US" sz="2400" dirty="0" err="1">
                <a:latin typeface="Tahoma" pitchFamily="34" charset="0"/>
              </a:rPr>
              <a:t>teknologi</a:t>
            </a:r>
            <a:r>
              <a:rPr lang="en-US" sz="2400" dirty="0">
                <a:latin typeface="Tahoma" pitchFamily="34" charset="0"/>
              </a:rPr>
              <a:t> </a:t>
            </a:r>
            <a:r>
              <a:rPr lang="en-US" sz="2400" dirty="0" err="1">
                <a:latin typeface="Tahoma" pitchFamily="34" charset="0"/>
              </a:rPr>
              <a:t>jaringan</a:t>
            </a:r>
            <a:r>
              <a:rPr lang="en-US" sz="2400" dirty="0">
                <a:latin typeface="Tahoma" pitchFamily="34" charset="0"/>
              </a:rPr>
              <a:t> </a:t>
            </a:r>
            <a:r>
              <a:rPr lang="en-US" sz="2400" dirty="0" err="1">
                <a:latin typeface="Tahoma" pitchFamily="34" charset="0"/>
              </a:rPr>
              <a:t>komputer</a:t>
            </a:r>
            <a:r>
              <a:rPr lang="en-US" sz="2400" dirty="0">
                <a:latin typeface="Tahoma" pitchFamily="34" charset="0"/>
              </a:rPr>
              <a:t> yang </a:t>
            </a:r>
            <a:r>
              <a:rPr lang="en-US" sz="2400" dirty="0" err="1">
                <a:latin typeface="Tahoma" pitchFamily="34" charset="0"/>
              </a:rPr>
              <a:t>berbasis</a:t>
            </a:r>
            <a:r>
              <a:rPr lang="en-US" sz="2400" dirty="0">
                <a:latin typeface="Tahoma" pitchFamily="34" charset="0"/>
              </a:rPr>
              <a:t> </a:t>
            </a:r>
            <a:r>
              <a:rPr lang="en-US" sz="2400" dirty="0" err="1">
                <a:latin typeface="Tahoma" pitchFamily="34" charset="0"/>
              </a:rPr>
              <a:t>peralatan</a:t>
            </a:r>
            <a:r>
              <a:rPr lang="en-US" sz="2400" dirty="0">
                <a:latin typeface="Tahoma" pitchFamily="34" charset="0"/>
              </a:rPr>
              <a:t> </a:t>
            </a:r>
            <a:r>
              <a:rPr lang="en-US" sz="2400" dirty="0" err="1">
                <a:latin typeface="Tahoma" pitchFamily="34" charset="0"/>
              </a:rPr>
              <a:t>jaringan</a:t>
            </a:r>
            <a:r>
              <a:rPr lang="en-US" sz="2400" dirty="0">
                <a:latin typeface="Tahoma" pitchFamily="34" charset="0"/>
              </a:rPr>
              <a:t> </a:t>
            </a:r>
            <a:r>
              <a:rPr lang="en-US" sz="2400" dirty="0" err="1">
                <a:latin typeface="Tahoma" pitchFamily="34" charset="0"/>
              </a:rPr>
              <a:t>komputer</a:t>
            </a:r>
            <a:r>
              <a:rPr lang="en-US" sz="2400" dirty="0">
                <a:latin typeface="Tahoma" pitchFamily="34" charset="0"/>
              </a:rPr>
              <a:t> CISCO (CISCO </a:t>
            </a:r>
            <a:r>
              <a:rPr lang="en-US" sz="2400" i="1" dirty="0">
                <a:latin typeface="Tahoma" pitchFamily="34" charset="0"/>
              </a:rPr>
              <a:t>equipment</a:t>
            </a:r>
            <a:r>
              <a:rPr lang="en-US" sz="2400" dirty="0">
                <a:latin typeface="Tahoma" pitchFamily="34" charset="0"/>
              </a:rPr>
              <a:t>)</a:t>
            </a:r>
          </a:p>
          <a:p>
            <a:pPr algn="r">
              <a:spcBef>
                <a:spcPct val="30000"/>
              </a:spcBef>
            </a:pPr>
            <a:r>
              <a:rPr lang="en-US" sz="800" dirty="0">
                <a:latin typeface="Tahoma" pitchFamily="34" charset="0"/>
              </a:rPr>
              <a:t> </a:t>
            </a:r>
          </a:p>
          <a:p>
            <a:pPr algn="r">
              <a:spcBef>
                <a:spcPct val="30000"/>
              </a:spcBef>
            </a:pPr>
            <a:r>
              <a:rPr lang="sv-SE" sz="2400" b="1" dirty="0" err="1">
                <a:latin typeface="Tahoma" pitchFamily="34" charset="0"/>
              </a:rPr>
              <a:t>D</a:t>
            </a:r>
            <a:r>
              <a:rPr lang="sv-SE" sz="2400" dirty="0" err="1">
                <a:latin typeface="Tahoma" pitchFamily="34" charset="0"/>
              </a:rPr>
              <a:t>engan</a:t>
            </a:r>
            <a:r>
              <a:rPr lang="sv-SE" sz="2400" dirty="0">
                <a:latin typeface="Tahoma" pitchFamily="34" charset="0"/>
              </a:rPr>
              <a:t> </a:t>
            </a:r>
            <a:r>
              <a:rPr lang="sv-SE" sz="2400" dirty="0" err="1">
                <a:latin typeface="Tahoma" pitchFamily="34" charset="0"/>
              </a:rPr>
              <a:t>menyelesaikan</a:t>
            </a:r>
            <a:r>
              <a:rPr lang="sv-SE" sz="2400" dirty="0">
                <a:latin typeface="Tahoma" pitchFamily="34" charset="0"/>
              </a:rPr>
              <a:t> </a:t>
            </a:r>
            <a:r>
              <a:rPr lang="sv-SE" sz="2400" dirty="0" err="1">
                <a:latin typeface="Tahoma" pitchFamily="34" charset="0"/>
              </a:rPr>
              <a:t>peminatan</a:t>
            </a:r>
            <a:r>
              <a:rPr lang="sv-SE" sz="2400" dirty="0">
                <a:latin typeface="Tahoma" pitchFamily="34" charset="0"/>
              </a:rPr>
              <a:t> ini, </a:t>
            </a:r>
            <a:r>
              <a:rPr lang="sv-SE" sz="2400" dirty="0" err="1">
                <a:latin typeface="Tahoma" pitchFamily="34" charset="0"/>
              </a:rPr>
              <a:t>mahasiswa</a:t>
            </a:r>
            <a:r>
              <a:rPr lang="sv-SE" sz="2400" dirty="0">
                <a:latin typeface="Tahoma" pitchFamily="34" charset="0"/>
              </a:rPr>
              <a:t> akan </a:t>
            </a:r>
            <a:r>
              <a:rPr lang="sv-SE" sz="2400" dirty="0" err="1">
                <a:latin typeface="Tahoma" pitchFamily="34" charset="0"/>
              </a:rPr>
              <a:t>memiliki</a:t>
            </a:r>
            <a:r>
              <a:rPr lang="sv-SE" sz="2400" dirty="0">
                <a:latin typeface="Tahoma" pitchFamily="34" charset="0"/>
              </a:rPr>
              <a:t> </a:t>
            </a:r>
            <a:r>
              <a:rPr lang="sv-SE" sz="2400" dirty="0" err="1">
                <a:latin typeface="Tahoma" pitchFamily="34" charset="0"/>
              </a:rPr>
              <a:t>pengetahuan</a:t>
            </a:r>
            <a:r>
              <a:rPr lang="sv-SE" sz="2400" dirty="0">
                <a:latin typeface="Tahoma" pitchFamily="34" charset="0"/>
              </a:rPr>
              <a:t> dan </a:t>
            </a:r>
            <a:r>
              <a:rPr lang="sv-SE" sz="2400" dirty="0" err="1">
                <a:latin typeface="Tahoma" pitchFamily="34" charset="0"/>
              </a:rPr>
              <a:t>ketrampilan</a:t>
            </a:r>
            <a:r>
              <a:rPr lang="sv-SE" sz="2400" dirty="0">
                <a:latin typeface="Tahoma" pitchFamily="34" charset="0"/>
              </a:rPr>
              <a:t> </a:t>
            </a:r>
            <a:r>
              <a:rPr lang="sv-SE" sz="2400" dirty="0" err="1">
                <a:latin typeface="Tahoma" pitchFamily="34" charset="0"/>
              </a:rPr>
              <a:t>dalam</a:t>
            </a:r>
            <a:r>
              <a:rPr lang="sv-SE" sz="2400" dirty="0">
                <a:latin typeface="Tahoma" pitchFamily="34" charset="0"/>
              </a:rPr>
              <a:t> </a:t>
            </a:r>
            <a:r>
              <a:rPr lang="sv-SE" sz="2400" dirty="0" err="1">
                <a:latin typeface="Tahoma" pitchFamily="34" charset="0"/>
              </a:rPr>
              <a:t>mengembangkan</a:t>
            </a:r>
            <a:r>
              <a:rPr lang="sv-SE" sz="2400" dirty="0">
                <a:latin typeface="Tahoma" pitchFamily="34" charset="0"/>
              </a:rPr>
              <a:t> </a:t>
            </a:r>
            <a:r>
              <a:rPr lang="sv-SE" sz="2400" dirty="0" err="1">
                <a:latin typeface="Tahoma" pitchFamily="34" charset="0"/>
              </a:rPr>
              <a:t>aplikasi</a:t>
            </a:r>
            <a:r>
              <a:rPr lang="sv-SE" sz="2400" dirty="0">
                <a:latin typeface="Tahoma" pitchFamily="34" charset="0"/>
              </a:rPr>
              <a:t> </a:t>
            </a:r>
            <a:r>
              <a:rPr lang="sv-SE" sz="2400" dirty="0" err="1">
                <a:latin typeface="Tahoma" pitchFamily="34" charset="0"/>
              </a:rPr>
              <a:t>berbasiskan</a:t>
            </a:r>
            <a:r>
              <a:rPr lang="sv-SE" sz="2400" dirty="0">
                <a:latin typeface="Tahoma" pitchFamily="34" charset="0"/>
              </a:rPr>
              <a:t> </a:t>
            </a:r>
            <a:r>
              <a:rPr lang="sv-SE" sz="2400" dirty="0" err="1">
                <a:latin typeface="Tahoma" pitchFamily="34" charset="0"/>
              </a:rPr>
              <a:t>jaringan</a:t>
            </a:r>
            <a:r>
              <a:rPr lang="sv-SE" sz="2400" dirty="0">
                <a:latin typeface="Tahoma" pitchFamily="34" charset="0"/>
              </a:rPr>
              <a:t> </a:t>
            </a:r>
            <a:r>
              <a:rPr lang="sv-SE" sz="2400" dirty="0" err="1">
                <a:latin typeface="Tahoma" pitchFamily="34" charset="0"/>
              </a:rPr>
              <a:t>komputer</a:t>
            </a:r>
            <a:r>
              <a:rPr lang="sv-SE" sz="2400" dirty="0">
                <a:latin typeface="Tahoma" pitchFamily="34" charset="0"/>
              </a:rPr>
              <a:t> </a:t>
            </a:r>
            <a:r>
              <a:rPr lang="sv-SE" sz="2400" dirty="0" err="1">
                <a:latin typeface="Tahoma" pitchFamily="34" charset="0"/>
              </a:rPr>
              <a:t>disamping</a:t>
            </a:r>
            <a:r>
              <a:rPr lang="sv-SE" sz="2400" dirty="0">
                <a:latin typeface="Tahoma" pitchFamily="34" charset="0"/>
              </a:rPr>
              <a:t> </a:t>
            </a:r>
            <a:r>
              <a:rPr lang="sv-SE" sz="2400" dirty="0" err="1">
                <a:latin typeface="Tahoma" pitchFamily="34" charset="0"/>
              </a:rPr>
              <a:t>mengelola</a:t>
            </a:r>
            <a:r>
              <a:rPr lang="sv-SE" sz="2400" dirty="0">
                <a:latin typeface="Tahoma" pitchFamily="34" charset="0"/>
              </a:rPr>
              <a:t> </a:t>
            </a:r>
            <a:r>
              <a:rPr lang="sv-SE" sz="2400" dirty="0" err="1">
                <a:latin typeface="Tahoma" pitchFamily="34" charset="0"/>
              </a:rPr>
              <a:t>jaringan</a:t>
            </a:r>
            <a:r>
              <a:rPr lang="sv-SE" sz="2400" dirty="0">
                <a:latin typeface="Tahoma" pitchFamily="34" charset="0"/>
              </a:rPr>
              <a:t> </a:t>
            </a:r>
            <a:r>
              <a:rPr lang="sv-SE" sz="2400" dirty="0" err="1">
                <a:latin typeface="Tahoma" pitchFamily="34" charset="0"/>
              </a:rPr>
              <a:t>komputer</a:t>
            </a:r>
            <a:r>
              <a:rPr lang="sv-SE" sz="2400" dirty="0">
                <a:latin typeface="Tahoma" pitchFamily="34" charset="0"/>
              </a:rPr>
              <a:t> </a:t>
            </a:r>
            <a:r>
              <a:rPr lang="sv-SE" sz="2400" dirty="0" err="1">
                <a:latin typeface="Tahoma" pitchFamily="34" charset="0"/>
              </a:rPr>
              <a:t>berbasiskan</a:t>
            </a:r>
            <a:r>
              <a:rPr lang="sv-SE" sz="2400" dirty="0">
                <a:latin typeface="Tahoma" pitchFamily="34" charset="0"/>
              </a:rPr>
              <a:t> </a:t>
            </a:r>
            <a:r>
              <a:rPr lang="sv-SE" sz="2400" dirty="0" err="1">
                <a:latin typeface="Tahoma" pitchFamily="34" charset="0"/>
              </a:rPr>
              <a:t>peralatan</a:t>
            </a:r>
            <a:r>
              <a:rPr lang="sv-SE" sz="2400" dirty="0">
                <a:latin typeface="Tahoma" pitchFamily="34" charset="0"/>
              </a:rPr>
              <a:t> CISCO</a:t>
            </a:r>
          </a:p>
          <a:p>
            <a:pPr algn="r">
              <a:spcBef>
                <a:spcPct val="30000"/>
              </a:spcBef>
            </a:pPr>
            <a:endParaRPr lang="sv-SE" sz="2400" dirty="0">
              <a:latin typeface="Tahoma" pitchFamily="34" charset="0"/>
            </a:endParaRPr>
          </a:p>
          <a:p>
            <a:pPr algn="r">
              <a:spcBef>
                <a:spcPct val="30000"/>
              </a:spcBef>
            </a:pPr>
            <a:endParaRPr lang="sv-SE" sz="800" dirty="0">
              <a:latin typeface="Tahoma" pitchFamily="34" charset="0"/>
            </a:endParaRPr>
          </a:p>
          <a:p>
            <a:pPr algn="r">
              <a:spcBef>
                <a:spcPct val="30000"/>
              </a:spcBef>
            </a:pPr>
            <a:endParaRPr lang="en-US" sz="2400" dirty="0">
              <a:latin typeface="Tahoma" pitchFamily="34" charset="0"/>
            </a:endParaRPr>
          </a:p>
        </p:txBody>
      </p:sp>
      <p:sp>
        <p:nvSpPr>
          <p:cNvPr id="32773" name="Rectangle 3"/>
          <p:cNvSpPr>
            <a:spLocks noChangeArrowheads="1"/>
          </p:cNvSpPr>
          <p:nvPr/>
        </p:nvSpPr>
        <p:spPr bwMode="auto">
          <a:xfrm>
            <a:off x="1691680" y="1124744"/>
            <a:ext cx="6553200" cy="1143000"/>
          </a:xfrm>
          <a:prstGeom prst="rect">
            <a:avLst/>
          </a:prstGeom>
          <a:noFill/>
          <a:ln w="9525">
            <a:noFill/>
            <a:miter lim="800000"/>
            <a:headEnd/>
            <a:tailEnd/>
          </a:ln>
        </p:spPr>
        <p:txBody>
          <a:bodyPr anchor="ctr"/>
          <a:lstStyle/>
          <a:p>
            <a:pPr algn="r"/>
            <a:r>
              <a:rPr lang="en-US" sz="6000" dirty="0" err="1">
                <a:latin typeface="Tahoma" pitchFamily="34" charset="0"/>
              </a:rPr>
              <a:t>P</a:t>
            </a:r>
            <a:r>
              <a:rPr lang="en-US" sz="2800" dirty="0" err="1">
                <a:latin typeface="Tahoma" pitchFamily="34" charset="0"/>
              </a:rPr>
              <a:t>eminatan</a:t>
            </a:r>
            <a:r>
              <a:rPr lang="en-US" sz="3200" dirty="0">
                <a:latin typeface="Tahoma" pitchFamily="34" charset="0"/>
              </a:rPr>
              <a:t> </a:t>
            </a:r>
            <a:r>
              <a:rPr lang="en-US" sz="4000" b="1" dirty="0">
                <a:latin typeface="Tahoma" pitchFamily="34" charset="0"/>
              </a:rPr>
              <a:t>A</a:t>
            </a:r>
            <a:r>
              <a:rPr lang="en-US" sz="2800" b="1" dirty="0">
                <a:latin typeface="Tahoma" pitchFamily="34" charset="0"/>
              </a:rPr>
              <a:t>pplied</a:t>
            </a:r>
            <a:r>
              <a:rPr lang="en-US" sz="3200" dirty="0">
                <a:latin typeface="Tahoma" pitchFamily="34" charset="0"/>
              </a:rPr>
              <a:t> </a:t>
            </a:r>
            <a:r>
              <a:rPr lang="en-US" sz="4000" b="1" dirty="0">
                <a:latin typeface="Tahoma" pitchFamily="34" charset="0"/>
              </a:rPr>
              <a:t>N</a:t>
            </a:r>
            <a:r>
              <a:rPr lang="en-US" sz="2800" b="1" dirty="0">
                <a:latin typeface="Tahoma" pitchFamily="34" charset="0"/>
              </a:rPr>
              <a:t>etworking</a:t>
            </a:r>
          </a:p>
        </p:txBody>
      </p:sp>
    </p:spTree>
    <p:extLst>
      <p:ext uri="{BB962C8B-B14F-4D97-AF65-F5344CB8AC3E}">
        <p14:creationId xmlns:p14="http://schemas.microsoft.com/office/powerpoint/2010/main" val="3997410043"/>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quarter" idx="10"/>
          </p:nvPr>
        </p:nvSpPr>
        <p:spPr/>
        <p:txBody>
          <a:bodyPr/>
          <a:lstStyle/>
          <a:p>
            <a:pPr>
              <a:defRPr/>
            </a:pPr>
            <a:r>
              <a:rPr lang="en-US"/>
              <a:t>Bina Nusantara</a:t>
            </a:r>
          </a:p>
        </p:txBody>
      </p:sp>
      <p:sp>
        <p:nvSpPr>
          <p:cNvPr id="6" name="Slide Number Placeholder 5"/>
          <p:cNvSpPr>
            <a:spLocks noGrp="1"/>
          </p:cNvSpPr>
          <p:nvPr>
            <p:ph type="sldNum" sz="quarter" idx="12"/>
          </p:nvPr>
        </p:nvSpPr>
        <p:spPr/>
        <p:txBody>
          <a:bodyPr/>
          <a:lstStyle/>
          <a:p>
            <a:pPr>
              <a:defRPr/>
            </a:pPr>
            <a:fld id="{39A55DF2-1324-4965-8FFD-CE0F84440E74}" type="slidenum">
              <a:rPr lang="en-US"/>
              <a:pPr>
                <a:defRPr/>
              </a:pPr>
              <a:t>9</a:t>
            </a:fld>
            <a:endParaRPr lang="en-US"/>
          </a:p>
        </p:txBody>
      </p:sp>
      <p:sp>
        <p:nvSpPr>
          <p:cNvPr id="33796" name="Text Box 2"/>
          <p:cNvSpPr txBox="1">
            <a:spLocks noChangeArrowheads="1"/>
          </p:cNvSpPr>
          <p:nvPr/>
        </p:nvSpPr>
        <p:spPr bwMode="auto">
          <a:xfrm>
            <a:off x="838200" y="2057400"/>
            <a:ext cx="7315200" cy="4360863"/>
          </a:xfrm>
          <a:prstGeom prst="rect">
            <a:avLst/>
          </a:prstGeom>
          <a:noFill/>
          <a:ln w="9525">
            <a:noFill/>
            <a:miter lim="800000"/>
            <a:headEnd/>
            <a:tailEnd/>
          </a:ln>
        </p:spPr>
        <p:txBody>
          <a:bodyPr>
            <a:spAutoFit/>
          </a:bodyPr>
          <a:lstStyle/>
          <a:p>
            <a:pPr algn="r">
              <a:spcBef>
                <a:spcPct val="30000"/>
              </a:spcBef>
            </a:pPr>
            <a:endParaRPr lang="sv-SE" sz="800" dirty="0">
              <a:latin typeface="Tahoma" pitchFamily="34" charset="0"/>
            </a:endParaRPr>
          </a:p>
          <a:p>
            <a:pPr algn="r"/>
            <a:r>
              <a:rPr lang="en-US" sz="2400" b="1" i="1" dirty="0" err="1">
                <a:latin typeface="Tahoma" pitchFamily="34" charset="0"/>
              </a:rPr>
              <a:t>Prasyarat</a:t>
            </a:r>
            <a:r>
              <a:rPr lang="en-US" sz="2400" b="1" i="1" dirty="0">
                <a:latin typeface="Tahoma" pitchFamily="34" charset="0"/>
              </a:rPr>
              <a:t> </a:t>
            </a:r>
            <a:r>
              <a:rPr lang="en-US" sz="2400" b="1" i="1" dirty="0" err="1">
                <a:latin typeface="Tahoma" pitchFamily="34" charset="0"/>
              </a:rPr>
              <a:t>Peminatan</a:t>
            </a:r>
            <a:r>
              <a:rPr lang="en-US" sz="2400" b="1" i="1" dirty="0">
                <a:latin typeface="Tahoma" pitchFamily="34" charset="0"/>
              </a:rPr>
              <a:t>:</a:t>
            </a:r>
            <a:endParaRPr lang="en-US" sz="2400" b="1" dirty="0">
              <a:latin typeface="Tahoma" pitchFamily="34" charset="0"/>
            </a:endParaRPr>
          </a:p>
          <a:p>
            <a:pPr algn="r"/>
            <a:r>
              <a:rPr lang="en-US" sz="2400" b="1" dirty="0">
                <a:latin typeface="Tahoma" pitchFamily="34" charset="0"/>
              </a:rPr>
              <a:t>L</a:t>
            </a:r>
            <a:r>
              <a:rPr lang="en-US" sz="2400" dirty="0">
                <a:latin typeface="Tahoma" pitchFamily="34" charset="0"/>
              </a:rPr>
              <a:t>ulus </a:t>
            </a:r>
            <a:r>
              <a:rPr lang="en-US" sz="2400" i="1" dirty="0" err="1">
                <a:latin typeface="Tahoma" pitchFamily="34" charset="0"/>
              </a:rPr>
              <a:t>Seleksi</a:t>
            </a:r>
            <a:r>
              <a:rPr lang="en-US" sz="2400" i="1" dirty="0">
                <a:latin typeface="Tahoma" pitchFamily="34" charset="0"/>
              </a:rPr>
              <a:t> </a:t>
            </a:r>
            <a:r>
              <a:rPr lang="en-US" sz="2400" i="1" dirty="0" err="1">
                <a:latin typeface="Tahoma" pitchFamily="34" charset="0"/>
              </a:rPr>
              <a:t>Peminatan</a:t>
            </a:r>
            <a:r>
              <a:rPr lang="en-US" sz="2400" i="1" dirty="0">
                <a:latin typeface="Tahoma" pitchFamily="34" charset="0"/>
              </a:rPr>
              <a:t> Applied Networking</a:t>
            </a:r>
            <a:r>
              <a:rPr lang="en-US" sz="2400" dirty="0">
                <a:latin typeface="Tahoma" pitchFamily="34" charset="0"/>
              </a:rPr>
              <a:t>, </a:t>
            </a:r>
            <a:r>
              <a:rPr lang="en-US" sz="2400" dirty="0" err="1">
                <a:latin typeface="Tahoma" pitchFamily="34" charset="0"/>
              </a:rPr>
              <a:t>atau</a:t>
            </a:r>
            <a:r>
              <a:rPr lang="en-US" sz="2400" dirty="0">
                <a:latin typeface="Tahoma" pitchFamily="34" charset="0"/>
              </a:rPr>
              <a:t> </a:t>
            </a:r>
            <a:r>
              <a:rPr lang="en-US" sz="2400" dirty="0" err="1">
                <a:latin typeface="Tahoma" pitchFamily="34" charset="0"/>
              </a:rPr>
              <a:t>telah</a:t>
            </a:r>
            <a:r>
              <a:rPr lang="en-US" sz="2400" dirty="0">
                <a:latin typeface="Tahoma" pitchFamily="34" charset="0"/>
              </a:rPr>
              <a:t> </a:t>
            </a:r>
            <a:r>
              <a:rPr lang="en-US" sz="2400" dirty="0" err="1">
                <a:latin typeface="Tahoma" pitchFamily="34" charset="0"/>
              </a:rPr>
              <a:t>menyelesaikan</a:t>
            </a:r>
            <a:r>
              <a:rPr lang="en-US" sz="2400" dirty="0">
                <a:latin typeface="Tahoma" pitchFamily="34" charset="0"/>
              </a:rPr>
              <a:t> </a:t>
            </a:r>
            <a:r>
              <a:rPr lang="en-US" sz="2400" dirty="0" err="1">
                <a:latin typeface="Tahoma" pitchFamily="34" charset="0"/>
              </a:rPr>
              <a:t>dan</a:t>
            </a:r>
            <a:r>
              <a:rPr lang="en-US" sz="2400" dirty="0">
                <a:latin typeface="Tahoma" pitchFamily="34" charset="0"/>
              </a:rPr>
              <a:t> lulus  </a:t>
            </a:r>
            <a:r>
              <a:rPr lang="en-US" sz="2400" i="1" dirty="0">
                <a:latin typeface="Tahoma" pitchFamily="34" charset="0"/>
              </a:rPr>
              <a:t>CCNA Course</a:t>
            </a:r>
            <a:r>
              <a:rPr lang="en-US" sz="2400" dirty="0">
                <a:latin typeface="Tahoma" pitchFamily="34" charset="0"/>
              </a:rPr>
              <a:t> yang </a:t>
            </a:r>
            <a:r>
              <a:rPr lang="en-US" sz="2400" dirty="0" err="1">
                <a:latin typeface="Tahoma" pitchFamily="34" charset="0"/>
              </a:rPr>
              <a:t>dilaksanakan</a:t>
            </a:r>
            <a:r>
              <a:rPr lang="en-US" sz="2400" dirty="0">
                <a:latin typeface="Tahoma" pitchFamily="34" charset="0"/>
              </a:rPr>
              <a:t> </a:t>
            </a:r>
            <a:r>
              <a:rPr lang="en-US" sz="2400" dirty="0" err="1">
                <a:latin typeface="Tahoma" pitchFamily="34" charset="0"/>
              </a:rPr>
              <a:t>oleh</a:t>
            </a:r>
            <a:r>
              <a:rPr lang="en-US" sz="2400" dirty="0">
                <a:latin typeface="Tahoma" pitchFamily="34" charset="0"/>
              </a:rPr>
              <a:t> </a:t>
            </a:r>
            <a:r>
              <a:rPr lang="en-US" sz="2400" dirty="0" err="1">
                <a:latin typeface="Tahoma" pitchFamily="34" charset="0"/>
              </a:rPr>
              <a:t>Binus</a:t>
            </a:r>
            <a:r>
              <a:rPr lang="en-US" sz="2400" dirty="0">
                <a:latin typeface="Tahoma" pitchFamily="34" charset="0"/>
              </a:rPr>
              <a:t> Center </a:t>
            </a:r>
          </a:p>
          <a:p>
            <a:pPr algn="r">
              <a:spcBef>
                <a:spcPct val="30000"/>
              </a:spcBef>
            </a:pPr>
            <a:r>
              <a:rPr lang="en-US" sz="2000" dirty="0" err="1">
                <a:latin typeface="Tahoma" pitchFamily="34" charset="0"/>
              </a:rPr>
              <a:t>Syarat</a:t>
            </a:r>
            <a:r>
              <a:rPr lang="en-US" sz="2000" dirty="0">
                <a:latin typeface="Tahoma" pitchFamily="34" charset="0"/>
              </a:rPr>
              <a:t> </a:t>
            </a:r>
            <a:r>
              <a:rPr lang="en-US" sz="2000" dirty="0" err="1">
                <a:latin typeface="Tahoma" pitchFamily="34" charset="0"/>
              </a:rPr>
              <a:t>Seleksi</a:t>
            </a:r>
            <a:r>
              <a:rPr lang="en-US" sz="2000" dirty="0">
                <a:latin typeface="Tahoma" pitchFamily="34" charset="0"/>
              </a:rPr>
              <a:t> </a:t>
            </a:r>
            <a:r>
              <a:rPr lang="en-US" sz="2000" dirty="0" err="1">
                <a:latin typeface="Tahoma" pitchFamily="34" charset="0"/>
              </a:rPr>
              <a:t>Peminatan</a:t>
            </a:r>
            <a:r>
              <a:rPr lang="en-US" sz="2000" dirty="0">
                <a:latin typeface="Tahoma" pitchFamily="34" charset="0"/>
              </a:rPr>
              <a:t>:</a:t>
            </a:r>
          </a:p>
          <a:p>
            <a:pPr algn="r">
              <a:spcBef>
                <a:spcPct val="30000"/>
              </a:spcBef>
            </a:pPr>
            <a:r>
              <a:rPr lang="en-US" sz="2000" dirty="0">
                <a:latin typeface="Tahoma" pitchFamily="34" charset="0"/>
              </a:rPr>
              <a:t>Grade </a:t>
            </a:r>
            <a:r>
              <a:rPr lang="en-US" sz="2000" dirty="0" err="1">
                <a:latin typeface="Tahoma" pitchFamily="34" charset="0"/>
              </a:rPr>
              <a:t>Nilai</a:t>
            </a:r>
            <a:r>
              <a:rPr lang="en-US" sz="2000" dirty="0">
                <a:latin typeface="Tahoma" pitchFamily="34" charset="0"/>
              </a:rPr>
              <a:t> </a:t>
            </a:r>
            <a:r>
              <a:rPr lang="en-US" sz="2000" dirty="0" err="1">
                <a:latin typeface="Tahoma" pitchFamily="34" charset="0"/>
              </a:rPr>
              <a:t>Akhir</a:t>
            </a:r>
            <a:r>
              <a:rPr lang="en-US" sz="2000" dirty="0">
                <a:latin typeface="Tahoma" pitchFamily="34" charset="0"/>
              </a:rPr>
              <a:t> </a:t>
            </a:r>
            <a:r>
              <a:rPr lang="en-US" sz="2000" dirty="0" err="1">
                <a:latin typeface="Tahoma" pitchFamily="34" charset="0"/>
              </a:rPr>
              <a:t>Algoritma</a:t>
            </a:r>
            <a:r>
              <a:rPr lang="en-US" sz="2000" dirty="0">
                <a:latin typeface="Tahoma" pitchFamily="34" charset="0"/>
              </a:rPr>
              <a:t> </a:t>
            </a:r>
            <a:r>
              <a:rPr lang="en-US" sz="2000" dirty="0" err="1">
                <a:latin typeface="Tahoma" pitchFamily="34" charset="0"/>
              </a:rPr>
              <a:t>dan</a:t>
            </a:r>
            <a:r>
              <a:rPr lang="en-US" sz="2000" dirty="0">
                <a:latin typeface="Tahoma" pitchFamily="34" charset="0"/>
              </a:rPr>
              <a:t> </a:t>
            </a:r>
            <a:r>
              <a:rPr lang="en-US" sz="2000" dirty="0" err="1">
                <a:latin typeface="Tahoma" pitchFamily="34" charset="0"/>
              </a:rPr>
              <a:t>Pemrograman</a:t>
            </a:r>
            <a:r>
              <a:rPr lang="en-US" sz="2000" dirty="0">
                <a:latin typeface="Tahoma" pitchFamily="34" charset="0"/>
              </a:rPr>
              <a:t> = A</a:t>
            </a:r>
          </a:p>
          <a:p>
            <a:pPr algn="r">
              <a:spcBef>
                <a:spcPct val="30000"/>
              </a:spcBef>
            </a:pPr>
            <a:r>
              <a:rPr lang="en-US" sz="2000" dirty="0">
                <a:latin typeface="Tahoma" pitchFamily="34" charset="0"/>
              </a:rPr>
              <a:t>Grade </a:t>
            </a:r>
            <a:r>
              <a:rPr lang="en-US" sz="2000" dirty="0" err="1">
                <a:latin typeface="Tahoma" pitchFamily="34" charset="0"/>
              </a:rPr>
              <a:t>Nilai</a:t>
            </a:r>
            <a:r>
              <a:rPr lang="en-US" sz="2000" dirty="0">
                <a:latin typeface="Tahoma" pitchFamily="34" charset="0"/>
              </a:rPr>
              <a:t> </a:t>
            </a:r>
            <a:r>
              <a:rPr lang="en-US" sz="2000" dirty="0" err="1">
                <a:latin typeface="Tahoma" pitchFamily="34" charset="0"/>
              </a:rPr>
              <a:t>AKhir</a:t>
            </a:r>
            <a:r>
              <a:rPr lang="en-US" sz="2000" dirty="0">
                <a:latin typeface="Tahoma" pitchFamily="34" charset="0"/>
              </a:rPr>
              <a:t> </a:t>
            </a:r>
            <a:r>
              <a:rPr lang="en-US" sz="2000" dirty="0" err="1">
                <a:latin typeface="Tahoma" pitchFamily="34" charset="0"/>
              </a:rPr>
              <a:t>Jaringan</a:t>
            </a:r>
            <a:r>
              <a:rPr lang="en-US" sz="2000" dirty="0">
                <a:latin typeface="Tahoma" pitchFamily="34" charset="0"/>
              </a:rPr>
              <a:t> </a:t>
            </a:r>
            <a:r>
              <a:rPr lang="en-US" sz="2000" dirty="0" err="1">
                <a:latin typeface="Tahoma" pitchFamily="34" charset="0"/>
              </a:rPr>
              <a:t>Komputer</a:t>
            </a:r>
            <a:r>
              <a:rPr lang="en-US" sz="2000" dirty="0">
                <a:latin typeface="Tahoma" pitchFamily="34" charset="0"/>
              </a:rPr>
              <a:t> = A</a:t>
            </a:r>
          </a:p>
          <a:p>
            <a:pPr algn="r">
              <a:spcBef>
                <a:spcPct val="30000"/>
              </a:spcBef>
            </a:pPr>
            <a:r>
              <a:rPr lang="en-US" sz="2000" dirty="0">
                <a:latin typeface="Tahoma" pitchFamily="34" charset="0"/>
              </a:rPr>
              <a:t>IPK (s/d </a:t>
            </a:r>
            <a:r>
              <a:rPr lang="en-US" sz="2000" dirty="0" err="1">
                <a:latin typeface="Tahoma" pitchFamily="34" charset="0"/>
              </a:rPr>
              <a:t>smt</a:t>
            </a:r>
            <a:r>
              <a:rPr lang="en-US" sz="2000" dirty="0">
                <a:latin typeface="Tahoma" pitchFamily="34" charset="0"/>
              </a:rPr>
              <a:t> 3) &gt;= 3.25</a:t>
            </a:r>
          </a:p>
          <a:p>
            <a:pPr algn="r">
              <a:spcBef>
                <a:spcPct val="30000"/>
              </a:spcBef>
            </a:pPr>
            <a:r>
              <a:rPr lang="en-US" sz="2000" dirty="0">
                <a:latin typeface="Tahoma" pitchFamily="34" charset="0"/>
              </a:rPr>
              <a:t>TOEFL &gt;= 500</a:t>
            </a:r>
          </a:p>
          <a:p>
            <a:pPr algn="ctr">
              <a:spcBef>
                <a:spcPct val="30000"/>
              </a:spcBef>
            </a:pPr>
            <a:r>
              <a:rPr lang="en-US" sz="2000" dirty="0">
                <a:latin typeface="Times New Roman" pitchFamily="18" charset="0"/>
              </a:rPr>
              <a:t>(</a:t>
            </a:r>
            <a:r>
              <a:rPr lang="en-US" sz="2000" dirty="0" err="1">
                <a:latin typeface="Times New Roman" pitchFamily="18" charset="0"/>
              </a:rPr>
              <a:t>Jika</a:t>
            </a:r>
            <a:r>
              <a:rPr lang="en-US" sz="2000" dirty="0">
                <a:latin typeface="Times New Roman" pitchFamily="18" charset="0"/>
              </a:rPr>
              <a:t> </a:t>
            </a:r>
            <a:r>
              <a:rPr lang="en-US" sz="2000" dirty="0" err="1">
                <a:latin typeface="Times New Roman" pitchFamily="18" charset="0"/>
              </a:rPr>
              <a:t>peminat</a:t>
            </a:r>
            <a:r>
              <a:rPr lang="en-US" sz="2000" dirty="0">
                <a:latin typeface="Times New Roman" pitchFamily="18" charset="0"/>
              </a:rPr>
              <a:t> </a:t>
            </a:r>
            <a:r>
              <a:rPr lang="en-US" sz="2000" dirty="0" err="1">
                <a:latin typeface="Times New Roman" pitchFamily="18" charset="0"/>
              </a:rPr>
              <a:t>melebihi</a:t>
            </a:r>
            <a:r>
              <a:rPr lang="en-US" sz="2000" dirty="0">
                <a:latin typeface="Times New Roman" pitchFamily="18" charset="0"/>
              </a:rPr>
              <a:t> </a:t>
            </a:r>
            <a:r>
              <a:rPr lang="en-US" sz="2000" dirty="0" err="1">
                <a:latin typeface="Times New Roman" pitchFamily="18" charset="0"/>
              </a:rPr>
              <a:t>kapasitas</a:t>
            </a:r>
            <a:r>
              <a:rPr lang="en-US" sz="2000" dirty="0">
                <a:latin typeface="Times New Roman" pitchFamily="18" charset="0"/>
              </a:rPr>
              <a:t> </a:t>
            </a:r>
            <a:r>
              <a:rPr lang="en-US" sz="2000" dirty="0" err="1">
                <a:latin typeface="Times New Roman" pitchFamily="18" charset="0"/>
              </a:rPr>
              <a:t>maka</a:t>
            </a:r>
            <a:r>
              <a:rPr lang="en-US" sz="2000" dirty="0">
                <a:latin typeface="Times New Roman" pitchFamily="18" charset="0"/>
              </a:rPr>
              <a:t> </a:t>
            </a:r>
            <a:r>
              <a:rPr lang="en-US" sz="2000" dirty="0" err="1">
                <a:latin typeface="Times New Roman" pitchFamily="18" charset="0"/>
              </a:rPr>
              <a:t>nilai-nilai</a:t>
            </a:r>
            <a:r>
              <a:rPr lang="en-US" sz="2000" dirty="0">
                <a:latin typeface="Times New Roman" pitchFamily="18" charset="0"/>
              </a:rPr>
              <a:t> </a:t>
            </a:r>
            <a:r>
              <a:rPr lang="en-US" sz="2000" dirty="0" err="1">
                <a:latin typeface="Times New Roman" pitchFamily="18" charset="0"/>
              </a:rPr>
              <a:t>tersebut</a:t>
            </a:r>
            <a:r>
              <a:rPr lang="en-US" sz="2000" dirty="0">
                <a:latin typeface="Times New Roman" pitchFamily="18" charset="0"/>
              </a:rPr>
              <a:t> </a:t>
            </a:r>
            <a:r>
              <a:rPr lang="en-US" sz="2000" dirty="0" err="1">
                <a:latin typeface="Times New Roman" pitchFamily="18" charset="0"/>
              </a:rPr>
              <a:t>akan</a:t>
            </a:r>
            <a:r>
              <a:rPr lang="en-US" sz="2000" dirty="0">
                <a:latin typeface="Times New Roman" pitchFamily="18" charset="0"/>
              </a:rPr>
              <a:t> </a:t>
            </a:r>
            <a:r>
              <a:rPr lang="en-US" sz="2000" dirty="0" err="1">
                <a:latin typeface="Times New Roman" pitchFamily="18" charset="0"/>
              </a:rPr>
              <a:t>diranking</a:t>
            </a:r>
            <a:r>
              <a:rPr lang="en-US" sz="2000" dirty="0">
                <a:latin typeface="Times New Roman" pitchFamily="18" charset="0"/>
              </a:rPr>
              <a:t>)</a:t>
            </a:r>
          </a:p>
        </p:txBody>
      </p:sp>
      <p:sp>
        <p:nvSpPr>
          <p:cNvPr id="33797" name="Rectangle 4"/>
          <p:cNvSpPr>
            <a:spLocks noChangeArrowheads="1"/>
          </p:cNvSpPr>
          <p:nvPr/>
        </p:nvSpPr>
        <p:spPr bwMode="auto">
          <a:xfrm>
            <a:off x="1691680" y="1196752"/>
            <a:ext cx="6553200" cy="1143000"/>
          </a:xfrm>
          <a:prstGeom prst="rect">
            <a:avLst/>
          </a:prstGeom>
          <a:noFill/>
          <a:ln w="9525">
            <a:noFill/>
            <a:miter lim="800000"/>
            <a:headEnd/>
            <a:tailEnd/>
          </a:ln>
        </p:spPr>
        <p:txBody>
          <a:bodyPr anchor="ctr"/>
          <a:lstStyle/>
          <a:p>
            <a:pPr algn="r"/>
            <a:r>
              <a:rPr lang="en-US" sz="6000" dirty="0" err="1">
                <a:latin typeface="Tahoma" pitchFamily="34" charset="0"/>
              </a:rPr>
              <a:t>P</a:t>
            </a:r>
            <a:r>
              <a:rPr lang="en-US" sz="2800" dirty="0" err="1">
                <a:latin typeface="Tahoma" pitchFamily="34" charset="0"/>
              </a:rPr>
              <a:t>eminatan</a:t>
            </a:r>
            <a:r>
              <a:rPr lang="en-US" sz="3200" dirty="0">
                <a:latin typeface="Tahoma" pitchFamily="34" charset="0"/>
              </a:rPr>
              <a:t> </a:t>
            </a:r>
            <a:r>
              <a:rPr lang="en-US" sz="4000" b="1" dirty="0">
                <a:latin typeface="Tahoma" pitchFamily="34" charset="0"/>
              </a:rPr>
              <a:t>A</a:t>
            </a:r>
            <a:r>
              <a:rPr lang="en-US" sz="2800" b="1" dirty="0">
                <a:latin typeface="Tahoma" pitchFamily="34" charset="0"/>
              </a:rPr>
              <a:t>pplied</a:t>
            </a:r>
            <a:r>
              <a:rPr lang="en-US" sz="3200" dirty="0">
                <a:latin typeface="Tahoma" pitchFamily="34" charset="0"/>
              </a:rPr>
              <a:t> </a:t>
            </a:r>
            <a:r>
              <a:rPr lang="en-US" sz="4000" b="1" dirty="0">
                <a:latin typeface="Tahoma" pitchFamily="34" charset="0"/>
              </a:rPr>
              <a:t>N</a:t>
            </a:r>
            <a:r>
              <a:rPr lang="en-US" sz="2800" b="1" dirty="0">
                <a:latin typeface="Tahoma" pitchFamily="34" charset="0"/>
              </a:rPr>
              <a:t>etworking</a:t>
            </a:r>
          </a:p>
        </p:txBody>
      </p:sp>
    </p:spTree>
    <p:extLst>
      <p:ext uri="{BB962C8B-B14F-4D97-AF65-F5344CB8AC3E}">
        <p14:creationId xmlns:p14="http://schemas.microsoft.com/office/powerpoint/2010/main" val="1915892467"/>
      </p:ext>
    </p:extLst>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theme/theme1.xml><?xml version="1.0" encoding="utf-8"?>
<a:theme xmlns:a="http://schemas.openxmlformats.org/drawingml/2006/main" name="TemplateBM_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TemplateBM_2.potx</Template>
  <TotalTime>104</TotalTime>
  <Words>823</Words>
  <Application>Microsoft Macintosh PowerPoint</Application>
  <PresentationFormat>On-screen Show (4:3)</PresentationFormat>
  <Paragraphs>170</Paragraphs>
  <Slides>23</Slides>
  <Notes>16</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TemplateBM_2</vt:lpstr>
      <vt:lpstr>SEMINAR PEMINATAN JARINGAN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Topik Skripsi</vt:lpstr>
      <vt:lpstr>Topik Skripsi</vt:lpstr>
      <vt:lpstr>Topik Riset</vt:lpstr>
      <vt:lpstr>Job Description</vt:lpstr>
      <vt:lpstr>PowerPoint Presentation</vt:lpstr>
      <vt:lpstr>Network Administrator</vt:lpstr>
      <vt:lpstr>Network Engineer</vt:lpstr>
      <vt:lpstr>Network Technician</vt:lpstr>
      <vt:lpstr>PowerPoint Presentation</vt:lpstr>
      <vt:lpstr>Certification</vt:lpstr>
      <vt:lpstr>Salary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bonnyas</dc:creator>
  <cp:lastModifiedBy>Bayu Kanigoro</cp:lastModifiedBy>
  <cp:revision>14</cp:revision>
  <dcterms:created xsi:type="dcterms:W3CDTF">2014-12-05T06:09:14Z</dcterms:created>
  <dcterms:modified xsi:type="dcterms:W3CDTF">2015-03-09T02:32:31Z</dcterms:modified>
</cp:coreProperties>
</file>